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media1.mp4" ContentType="video/unknown"/>
  <Override PartName="/ppt/media/media1.m4v" ContentType="video/unknown"/>
  <Override PartName="/ppt/media/media2.mp4" ContentType="video/unknown"/>
  <Override PartName="/ppt/media/media3.mp4" ContentType="video/unknown"/>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media/image4.jpeg" ContentType="image/jpeg"/>
  <Override PartName="/ppt/media/image5.jpeg" ContentType="image/jpeg"/>
  <Override PartName="/ppt/notesSlides/notesSlide7.xml" ContentType="application/vnd.openxmlformats-officedocument.presentationml.notesSlide+xml"/>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notesSlides/notesSlide8.xml" ContentType="application/vnd.openxmlformats-officedocument.presentationml.notesSlide+xml"/>
  <Override PartName="/ppt/media/image11.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2.jpeg" ContentType="image/jpeg"/>
  <Override PartName="/ppt/notesSlides/notesSlide11.xml" ContentType="application/vnd.openxmlformats-officedocument.presentationml.notesSlide+xml"/>
  <Override PartName="/ppt/media/image13.jpeg" ContentType="image/jpeg"/>
  <Override PartName="/ppt/media/image14.jpeg" ContentType="image/jpeg"/>
  <Override PartName="/ppt/notesSlides/notesSlide12.xml" ContentType="application/vnd.openxmlformats-officedocument.presentationml.notesSlide+xml"/>
  <Override PartName="/ppt/media/image15.jpeg" ContentType="image/jpeg"/>
  <Override PartName="/ppt/media/image16.jpeg" ContentType="image/jpeg"/>
  <Override PartName="/ppt/media/image17.jpeg" ContentType="image/jpeg"/>
  <Override PartName="/ppt/notesSlides/notesSlide13.xml" ContentType="application/vnd.openxmlformats-officedocument.presentationml.notesSlide+xml"/>
  <Override PartName="/ppt/media/image18.jpeg" ContentType="image/jpeg"/>
  <Override PartName="/ppt/media/image19.jpeg" ContentType="image/jpeg"/>
  <Override PartName="/ppt/media/image20.jpeg" ContentType="image/jpeg"/>
  <Override PartName="/ppt/notesSlides/notesSlide14.xml" ContentType="application/vnd.openxmlformats-officedocument.presentationml.notesSlide+xml"/>
  <Override PartName="/ppt/media/image21.jpeg" ContentType="image/jpeg"/>
  <Override PartName="/ppt/media/image22.jpeg" ContentType="image/jpeg"/>
  <Override PartName="/ppt/media/image23.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notesSlides/notesSlide19.xml" ContentType="application/vnd.openxmlformats-officedocument.presentationml.notesSlide+xml"/>
  <Override PartName="/ppt/media/image29.jpeg" ContentType="image/jpeg"/>
  <Override PartName="/ppt/media/image30.jpeg" ContentType="image/jpeg"/>
  <Override PartName="/ppt/media/image31.jpeg" ContentType="image/jpeg"/>
  <Override PartName="/ppt/media/media4.mp4" ContentType="video/unknown"/>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3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7" name="Shape 177"/>
          <p:cNvSpPr/>
          <p:nvPr>
            <p:ph type="sldImg"/>
          </p:nvPr>
        </p:nvSpPr>
        <p:spPr>
          <a:xfrm>
            <a:off x="1143000" y="685800"/>
            <a:ext cx="4572000" cy="3429000"/>
          </a:xfrm>
          <a:prstGeom prst="rect">
            <a:avLst/>
          </a:prstGeom>
        </p:spPr>
        <p:txBody>
          <a:bodyPr/>
          <a:lstStyle/>
          <a:p>
            <a:pPr/>
          </a:p>
        </p:txBody>
      </p:sp>
      <p:sp>
        <p:nvSpPr>
          <p:cNvPr id="178" name="Shape 1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defRPr sz="1200"/>
            </a:pPr>
            <a:r>
              <a:t>Hello everyone, hope everyone is safe and sound amidst this pandemic.</a:t>
            </a:r>
          </a:p>
          <a:p>
            <a:pPr>
              <a:defRPr sz="1200"/>
            </a:pPr>
            <a:r>
              <a:t>In the series of fb live talks, you have already heard about solar systems, moons and planets, including exoplanets. Today we are going to talk about something bigger than planets and solar systems, bigger even than galaxies - we are going to talk about the whole universe! In fact, we are going to talk about the distant past..when the Universe was a baby</a:t>
            </a:r>
          </a:p>
          <a:p>
            <a:pPr>
              <a:defRPr sz="1200"/>
            </a:pPr>
            <a:r>
              <a:t>introduce, time of talk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Shape 743"/>
          <p:cNvSpPr/>
          <p:nvPr>
            <p:ph type="sldImg"/>
          </p:nvPr>
        </p:nvSpPr>
        <p:spPr>
          <a:prstGeom prst="rect">
            <a:avLst/>
          </a:prstGeom>
        </p:spPr>
        <p:txBody>
          <a:bodyPr/>
          <a:lstStyle/>
          <a:p>
            <a:pPr/>
          </a:p>
        </p:txBody>
      </p:sp>
      <p:sp>
        <p:nvSpPr>
          <p:cNvPr id="744" name="Shape 744"/>
          <p:cNvSpPr/>
          <p:nvPr>
            <p:ph type="body" sz="quarter" idx="1"/>
          </p:nvPr>
        </p:nvSpPr>
        <p:spPr>
          <a:prstGeom prst="rect">
            <a:avLst/>
          </a:prstGeom>
        </p:spPr>
        <p:txBody>
          <a:bodyPr/>
          <a:lstStyle/>
          <a:p>
            <a:pPr/>
            <a:r>
              <a:t>this is an image of a certain nebula, where new stars forming at the centre. as the starlight travels outwards, it excites the gas around it and then the gas emits its own light. this is what we call nebular emission. once that light reaches us..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Shape 752"/>
          <p:cNvSpPr/>
          <p:nvPr>
            <p:ph type="sldImg"/>
          </p:nvPr>
        </p:nvSpPr>
        <p:spPr>
          <a:prstGeom prst="rect">
            <a:avLst/>
          </a:prstGeom>
        </p:spPr>
        <p:txBody>
          <a:bodyPr/>
          <a:lstStyle/>
          <a:p>
            <a:pPr/>
          </a:p>
        </p:txBody>
      </p:sp>
      <p:sp>
        <p:nvSpPr>
          <p:cNvPr id="753" name="Shape 753"/>
          <p:cNvSpPr/>
          <p:nvPr>
            <p:ph type="body" sz="quarter" idx="1"/>
          </p:nvPr>
        </p:nvSpPr>
        <p:spPr>
          <a:prstGeom prst="rect">
            <a:avLst/>
          </a:prstGeom>
        </p:spPr>
        <p:txBody>
          <a:bodyPr/>
          <a:lstStyle/>
          <a:p>
            <a:pPr/>
            <a:r>
              <a:t>we capture through a spectrograph, which essentially works like a prism and breaks the light into its different colors. now the strength of this different colors vary..some are brighter and thus have strong peaks. these peaks are what we call nebular emission lines.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Shape 847"/>
          <p:cNvSpPr/>
          <p:nvPr>
            <p:ph type="sldImg"/>
          </p:nvPr>
        </p:nvSpPr>
        <p:spPr>
          <a:prstGeom prst="rect">
            <a:avLst/>
          </a:prstGeom>
        </p:spPr>
        <p:txBody>
          <a:bodyPr/>
          <a:lstStyle/>
          <a:p>
            <a:pPr/>
          </a:p>
        </p:txBody>
      </p:sp>
      <p:sp>
        <p:nvSpPr>
          <p:cNvPr id="848" name="Shape 848"/>
          <p:cNvSpPr/>
          <p:nvPr>
            <p:ph type="body" sz="quarter" idx="1"/>
          </p:nvPr>
        </p:nvSpPr>
        <p:spPr>
          <a:prstGeom prst="rect">
            <a:avLst/>
          </a:prstGeom>
        </p:spPr>
        <p:txBody>
          <a:bodyPr/>
          <a:lstStyle/>
          <a:p>
            <a:pPr/>
            <a:r>
              <a:t>but why do we want to study these emission lines? what do they tell us? well they contain a wealth of information about the physical conditions of the nebular gas, or the ISM. things like how much oxygen is present in the gas, how dense or hot the gas is..or how pressurised is it. these factors are important to study because they will in turn affect the next generation of star formation in this cloud and dictate the evolution of this galaxy as a whole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Shape 873"/>
          <p:cNvSpPr/>
          <p:nvPr>
            <p:ph type="sldImg"/>
          </p:nvPr>
        </p:nvSpPr>
        <p:spPr>
          <a:prstGeom prst="rect">
            <a:avLst/>
          </a:prstGeom>
        </p:spPr>
        <p:txBody>
          <a:bodyPr/>
          <a:lstStyle/>
          <a:p>
            <a:pPr/>
          </a:p>
        </p:txBody>
      </p:sp>
      <p:sp>
        <p:nvSpPr>
          <p:cNvPr id="874" name="Shape 874"/>
          <p:cNvSpPr/>
          <p:nvPr>
            <p:ph type="body" sz="quarter" idx="1"/>
          </p:nvPr>
        </p:nvSpPr>
        <p:spPr>
          <a:prstGeom prst="rect">
            <a:avLst/>
          </a:prstGeom>
        </p:spPr>
        <p:txBody>
          <a:bodyPr/>
          <a:lstStyle/>
          <a:p>
            <a:pPr/>
            <a:r>
              <a:t>Just a recap of the things we want to infer from the emission lines - the oxygen abundance, aka metallicity, the electron temperature and density, the ism pressure and the ionisation parameter which is essentially a measure of how fast the front of the ionising radiation is moving through the gas. but how do we get all this info just by measuring the strength of the emission lines? the answer is: magic. and this magic is known as emission line diagnostics!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Shape 961"/>
          <p:cNvSpPr/>
          <p:nvPr>
            <p:ph type="sldImg"/>
          </p:nvPr>
        </p:nvSpPr>
        <p:spPr>
          <a:prstGeom prst="rect">
            <a:avLst/>
          </a:prstGeom>
        </p:spPr>
        <p:txBody>
          <a:bodyPr/>
          <a:lstStyle/>
          <a:p>
            <a:pPr/>
          </a:p>
        </p:txBody>
      </p:sp>
      <p:sp>
        <p:nvSpPr>
          <p:cNvPr id="962" name="Shape 962"/>
          <p:cNvSpPr/>
          <p:nvPr>
            <p:ph type="body" sz="quarter" idx="1"/>
          </p:nvPr>
        </p:nvSpPr>
        <p:spPr>
          <a:prstGeom prst="rect">
            <a:avLst/>
          </a:prstGeom>
        </p:spPr>
        <p:txBody>
          <a:bodyPr/>
          <a:lstStyle/>
          <a:p>
            <a:pPr>
              <a:defRPr sz="1200">
                <a:solidFill>
                  <a:schemeClr val="accent5"/>
                </a:solidFill>
              </a:defRPr>
            </a:pPr>
            <a:r>
              <a:t>Why gravitational lensing?</a:t>
            </a:r>
          </a:p>
          <a:p>
            <a:pPr marL="211666" indent="-211666">
              <a:buSzPct val="100000"/>
              <a:buAutoNum type="arabicPeriod" startAt="1"/>
              <a:defRPr sz="1200"/>
            </a:pPr>
            <a:r>
              <a:t>Lensing magnifies the otherwise faint high redshift galaxies</a:t>
            </a:r>
          </a:p>
          <a:p>
            <a:pPr marL="211666" indent="-211666">
              <a:buSzPct val="100000"/>
              <a:buAutoNum type="arabicPeriod" startAt="1"/>
              <a:defRPr sz="1200"/>
            </a:pPr>
            <a:r>
              <a:t>Lensing stretches the galaxy into arcs, which means we can spatially resolve different star forming knots, as you can see here!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Shape 974"/>
          <p:cNvSpPr/>
          <p:nvPr>
            <p:ph type="sldImg"/>
          </p:nvPr>
        </p:nvSpPr>
        <p:spPr>
          <a:prstGeom prst="rect">
            <a:avLst/>
          </a:prstGeom>
        </p:spPr>
        <p:txBody>
          <a:bodyPr/>
          <a:lstStyle/>
          <a:p>
            <a:pPr/>
          </a:p>
        </p:txBody>
      </p:sp>
      <p:sp>
        <p:nvSpPr>
          <p:cNvPr id="975" name="Shape 975"/>
          <p:cNvSpPr/>
          <p:nvPr>
            <p:ph type="body" sz="quarter" idx="1"/>
          </p:nvPr>
        </p:nvSpPr>
        <p:spPr>
          <a:prstGeom prst="rect">
            <a:avLst/>
          </a:prstGeom>
        </p:spPr>
        <p:txBody>
          <a:bodyPr/>
          <a:lstStyle/>
          <a:p>
            <a:pPr/>
            <a:r>
              <a:t>This is what my next few plots will look like so i’ll explain the format first. for each emission line diagnostic we performed a monte carlo technique..that is to say..we randomly drew the emission line flux from a gaussian distribution with mean and std dev equal to the measured flux and its uncertainty. we repeat this process 10000 times, which gives us 10000 randomly drawn line ratios, and as a result, 10000 estimated values of pressure. we plot that as a probability distribution function here. the width of the pdf is a measure of how well constrained our pressure measurement is with the given diagnostic. the dot shows the median of the pdf. dashed lines correspond to uv diagnostics and..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3" name="Shape 993"/>
          <p:cNvSpPr/>
          <p:nvPr>
            <p:ph type="sldImg"/>
          </p:nvPr>
        </p:nvSpPr>
        <p:spPr>
          <a:prstGeom prst="rect">
            <a:avLst/>
          </a:prstGeom>
        </p:spPr>
        <p:txBody>
          <a:bodyPr/>
          <a:lstStyle/>
          <a:p>
            <a:pPr/>
          </a:p>
        </p:txBody>
      </p:sp>
      <p:sp>
        <p:nvSpPr>
          <p:cNvPr id="994" name="Shape 994"/>
          <p:cNvSpPr/>
          <p:nvPr>
            <p:ph type="body" sz="quarter" idx="1"/>
          </p:nvPr>
        </p:nvSpPr>
        <p:spPr>
          <a:prstGeom prst="rect">
            <a:avLst/>
          </a:prstGeom>
        </p:spPr>
        <p:txBody>
          <a:bodyPr/>
          <a:lstStyle/>
          <a:p>
            <a:pPr/>
            <a:r>
              <a:t>..solid lines correspond to optical diagnostics..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Shape 1017"/>
          <p:cNvSpPr/>
          <p:nvPr>
            <p:ph type="sldImg"/>
          </p:nvPr>
        </p:nvSpPr>
        <p:spPr>
          <a:prstGeom prst="rect">
            <a:avLst/>
          </a:prstGeom>
        </p:spPr>
        <p:txBody>
          <a:bodyPr/>
          <a:lstStyle/>
          <a:p>
            <a:pPr/>
          </a:p>
        </p:txBody>
      </p:sp>
      <p:sp>
        <p:nvSpPr>
          <p:cNvPr id="1018" name="Shape 1018"/>
          <p:cNvSpPr/>
          <p:nvPr>
            <p:ph type="body" sz="quarter" idx="1"/>
          </p:nvPr>
        </p:nvSpPr>
        <p:spPr>
          <a:prstGeom prst="rect">
            <a:avLst/>
          </a:prstGeom>
        </p:spPr>
        <p:txBody>
          <a:bodyPr/>
          <a:lstStyle/>
          <a:p>
            <a:pPr/>
            <a:r>
              <a:t>..adding a couple more diagnostics, based on different emission line ratios. we can clearly see an offset here. pressures derived using UV diagnostics, the dashed lines, are consistently higher than those based on the optical lines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5" name="Shape 1035"/>
          <p:cNvSpPr/>
          <p:nvPr>
            <p:ph type="sldImg"/>
          </p:nvPr>
        </p:nvSpPr>
        <p:spPr>
          <a:prstGeom prst="rect">
            <a:avLst/>
          </a:prstGeom>
        </p:spPr>
        <p:txBody>
          <a:bodyPr/>
          <a:lstStyle/>
          <a:p>
            <a:pPr/>
          </a:p>
        </p:txBody>
      </p:sp>
      <p:sp>
        <p:nvSpPr>
          <p:cNvPr id="1036" name="Shape 1036"/>
          <p:cNvSpPr/>
          <p:nvPr>
            <p:ph type="body" sz="quarter" idx="1"/>
          </p:nvPr>
        </p:nvSpPr>
        <p:spPr>
          <a:prstGeom prst="rect">
            <a:avLst/>
          </a:prstGeom>
        </p:spPr>
        <p:txBody>
          <a:bodyPr/>
          <a:lstStyle/>
          <a:p>
            <a:pPr/>
            <a:r>
              <a:t>this happens because the different emission lines originate from a physically different part of the nebula. as can seen in this figure, the uv c3 and si3 lines, due to their higher ionisation potentials are mostly from the inner parts of the nebula which is more pressurised, whereas the optical s2 and o2 lines trace the outer edge..which has less pressure and is less dense. so it is not surprising that uv would yield higher pressure than optical lines..but it is worth noting, bearing in mind that pressures measured in future high redshift surveys with the uv line ratio would not be readily comparable to those measured in the local universe with optical lines, not at face value at least.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Shape 1054"/>
          <p:cNvSpPr/>
          <p:nvPr>
            <p:ph type="sldImg"/>
          </p:nvPr>
        </p:nvSpPr>
        <p:spPr>
          <a:prstGeom prst="rect">
            <a:avLst/>
          </a:prstGeom>
        </p:spPr>
        <p:txBody>
          <a:bodyPr/>
          <a:lstStyle/>
          <a:p>
            <a:pPr/>
          </a:p>
        </p:txBody>
      </p:sp>
      <p:sp>
        <p:nvSpPr>
          <p:cNvPr id="1055" name="Shape 1055"/>
          <p:cNvSpPr/>
          <p:nvPr>
            <p:ph type="body" sz="quarter" idx="1"/>
          </p:nvPr>
        </p:nvSpPr>
        <p:spPr>
          <a:prstGeom prst="rect">
            <a:avLst/>
          </a:prstGeom>
        </p:spPr>
        <p:txBody>
          <a:bodyPr/>
          <a:lstStyle/>
          <a:p>
            <a:pPr/>
            <a:r>
              <a:t>Thank you for your time. I’d be happy to take questions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I am a PhD student at MSO….I look for building blocks of life in the past universe. This raises two questions: where are the building blocks of life formed, and how can we see into the past to find them?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6" name="Shape 1126"/>
          <p:cNvSpPr/>
          <p:nvPr>
            <p:ph type="sldImg"/>
          </p:nvPr>
        </p:nvSpPr>
        <p:spPr>
          <a:prstGeom prst="rect">
            <a:avLst/>
          </a:prstGeom>
        </p:spPr>
        <p:txBody>
          <a:bodyPr/>
          <a:lstStyle/>
          <a:p>
            <a:pPr/>
          </a:p>
        </p:txBody>
      </p:sp>
      <p:sp>
        <p:nvSpPr>
          <p:cNvPr id="1127" name="Shape 1127"/>
          <p:cNvSpPr/>
          <p:nvPr>
            <p:ph type="body" sz="quarter" idx="1"/>
          </p:nvPr>
        </p:nvSpPr>
        <p:spPr>
          <a:prstGeom prst="rect">
            <a:avLst/>
          </a:prstGeom>
        </p:spPr>
        <p:txBody>
          <a:bodyPr/>
          <a:lstStyle/>
          <a:p>
            <a:pPr/>
            <a:r>
              <a:t>Thank you for your time. I’d be happy to take questions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Shape 1131"/>
          <p:cNvSpPr/>
          <p:nvPr>
            <p:ph type="sldImg"/>
          </p:nvPr>
        </p:nvSpPr>
        <p:spPr>
          <a:prstGeom prst="rect">
            <a:avLst/>
          </a:prstGeom>
        </p:spPr>
        <p:txBody>
          <a:bodyPr/>
          <a:lstStyle/>
          <a:p>
            <a:pPr/>
          </a:p>
        </p:txBody>
      </p:sp>
      <p:sp>
        <p:nvSpPr>
          <p:cNvPr id="1132" name="Shape 1132"/>
          <p:cNvSpPr/>
          <p:nvPr>
            <p:ph type="body" sz="quarter" idx="1"/>
          </p:nvPr>
        </p:nvSpPr>
        <p:spPr>
          <a:prstGeom prst="rect">
            <a:avLst/>
          </a:prstGeom>
        </p:spPr>
        <p:txBody>
          <a:bodyPr/>
          <a:lstStyle/>
          <a:p>
            <a:pPr/>
            <a:r>
              <a:t>Thank you for your time. I’d be happy to take questions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4" name="Shape 1144"/>
          <p:cNvSpPr/>
          <p:nvPr>
            <p:ph type="sldImg"/>
          </p:nvPr>
        </p:nvSpPr>
        <p:spPr>
          <a:prstGeom prst="rect">
            <a:avLst/>
          </a:prstGeom>
        </p:spPr>
        <p:txBody>
          <a:bodyPr/>
          <a:lstStyle/>
          <a:p>
            <a:pPr/>
          </a:p>
        </p:txBody>
      </p:sp>
      <p:sp>
        <p:nvSpPr>
          <p:cNvPr id="1145" name="Shape 1145"/>
          <p:cNvSpPr/>
          <p:nvPr>
            <p:ph type="body" sz="quarter" idx="1"/>
          </p:nvPr>
        </p:nvSpPr>
        <p:spPr>
          <a:prstGeom prst="rect">
            <a:avLst/>
          </a:prstGeom>
        </p:spPr>
        <p:txBody>
          <a:bodyPr/>
          <a:lstStyle/>
          <a:p>
            <a:pPr/>
            <a:r>
              <a:t>particularly, there is a period known as the cosmic noon when star formation in the universe was at its highest. because star formation is both dependent on and dictates the properties of the interstellar medium, this period is of utmost importance..and we don’t fully understand the processes at play around this epoch.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To answer the first question, I’m going to show you a set of videos of simulations in the next few slides. So let’s first understand what IS a simulation?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The yellow/red colors you see are where the new elements are being formed in the universe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defRPr sz="1200">
                <a:solidFill>
                  <a:schemeClr val="accent5"/>
                </a:solidFill>
              </a:defRPr>
            </a:pPr>
            <a:r>
              <a:rPr>
                <a:solidFill>
                  <a:srgbClr val="000000"/>
                </a:solidFill>
              </a:rPr>
              <a:t>to quote the popular tv series big bang theory: “Our whole universe was in a hot, dense state</a:t>
            </a:r>
            <a:endParaRPr>
              <a:solidFill>
                <a:srgbClr val="000000"/>
              </a:solidFill>
            </a:endParaRPr>
          </a:p>
          <a:p>
            <a:pPr>
              <a:defRPr sz="1200">
                <a:solidFill>
                  <a:schemeClr val="accent5"/>
                </a:solidFill>
              </a:defRPr>
            </a:pPr>
            <a:r>
              <a:rPr>
                <a:solidFill>
                  <a:srgbClr val="000000"/>
                </a:solidFill>
              </a:rPr>
              <a:t>Then nearly fourteen billion years ago expansion started”..atoms formed..they formed the very first gas cloud..from which formed the stars..then the first galaxies. With time, these galaxies grew, merged and formed bigger, newer galaxies and inside them formed newer generation of stars..until we have the universe that we see around us in the present time.</a:t>
            </a:r>
            <a:endParaRPr>
              <a:solidFill>
                <a:srgbClr val="000000"/>
              </a:solidFill>
            </a:endParaRPr>
          </a:p>
          <a:p>
            <a:pPr>
              <a:defRPr sz="1200">
                <a:solidFill>
                  <a:schemeClr val="accent5"/>
                </a:solidFill>
              </a:defRPr>
            </a:pPr>
            <a:endParaRPr>
              <a:solidFill>
                <a:srgbClr val="000000"/>
              </a:solidFill>
            </a:endParaRPr>
          </a:p>
          <a:p>
            <a:pPr>
              <a:defRPr sz="1200">
                <a:solidFill>
                  <a:schemeClr val="accent5"/>
                </a:solidFill>
              </a:defRPr>
            </a:pPr>
            <a:r>
              <a:rPr>
                <a:solidFill>
                  <a:srgbClr val="000000"/>
                </a:solidFill>
              </a:rPr>
              <a:t>due to its proximity, the local universe is fairly well studied, but the more distant universe, in other words, the high-redshift universe is still a gray area. and that’s what i will focus 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defRPr sz="1200"/>
            </a:pPr>
            <a:r>
              <a:t>So whats this whole business about seeing the baby universe? Can we actually travel back in time and see how the universe looked in the past? Well, turns out we can! And it’s all got to do with the speed of light! (Speed of light -very fast - CBR-SYD question)</a:t>
            </a:r>
            <a:br/>
            <a:r>
              <a:t>Now imagine a baby is born, well you dont really have to imagine, babies are born in reality every now and then as it turns out, Then the light leaving that room where the baby is born starts travelling..and in five years reaches here..by the time the baby has actually grown up by 5 years..but the light is still going on and on..now fast forward 10 more years..the baby is now a young boy..the light that left the baby has reached here..and the light from the kid has now reached here. Now if there were an alien right here, 15 light years away from the earth, looking at the earth wth a very very powerful telescope, they’d see the image of the newborn baby! if the alien were here instead, they’d see the image of the kid, although he has now grown older. Extending this analogy further, few more years later, the light from the baby will reach another alien here even though in reality the baby has now grown into a man. So this is how we basically look into the past of our universe - by looking at galaxies that are very very far away.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lvl1pPr>
              <a:defRPr sz="1200"/>
            </a:lvl1pPr>
          </a:lstStyle>
          <a:p>
            <a:pPr/>
            <a:r>
              <a:t>Now let’s look at it in terms of our universe okay? So about 14 billion years ago..one fine moment..suddenly we had this big freaking bang and the universe came into existence. Since a little while after that, light has been traveling outwards..till this day..so imagine the initial times as a baby and then the universe grew bigger into a young kid and so 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defRPr sz="1200"/>
            </a:pPr>
            <a:r>
              <a:t>When the light from the new stars shine through this already enriched nebular clouds, they excite the metal atoms which leads to emission lines in our spectra. </a:t>
            </a:r>
            <a:r>
              <a:rPr>
                <a:solidFill>
                  <a:schemeClr val="accent5"/>
                </a:solidFill>
              </a:rPr>
              <a:t>Now the difference in mechanisms of various spectra can be roughly understood from this cartoon diagram here.</a:t>
            </a:r>
            <a:r>
              <a:t> Which basically says that if we’re looking at a gas cloud illuminated by embedded stars, we should be able to see a combination of stellar continuum, absorption and emission line spectra. For the purpose of this talk, we are interested only in the emission lines.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defRPr sz="1200"/>
            </a:pPr>
            <a:r>
              <a:t>When the light from the new stars shine through this already enriched nebular clouds, they excite the metal atoms which leads to emission lines in our spectra. </a:t>
            </a:r>
            <a:r>
              <a:rPr>
                <a:solidFill>
                  <a:schemeClr val="accent5"/>
                </a:solidFill>
              </a:rPr>
              <a:t>Now the difference in mechanisms of various spectra can be roughly understood from this cartoon diagram here.</a:t>
            </a:r>
            <a:r>
              <a:t> Which basically says that if we’re looking at a gas cloud illuminated by embedded stars, we should be able to see a combination of stellar continuum, absorption and emission line spectra. For the purpose of this talk, we are interested only in the emission lines.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pic>
        <p:nvPicPr>
          <p:cNvPr id="19"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20" name="Title Text"/>
          <p:cNvSpPr txBox="1"/>
          <p:nvPr>
            <p:ph type="title"/>
          </p:nvPr>
        </p:nvSpPr>
        <p:spPr>
          <a:xfrm>
            <a:off x="6681266" y="541734"/>
            <a:ext cx="11021468" cy="2500313"/>
          </a:xfrm>
          <a:prstGeom prst="rect">
            <a:avLst/>
          </a:prstGeom>
        </p:spPr>
        <p:txBody>
          <a:bodyPr anchor="b"/>
          <a:lstStyle>
            <a:lvl1pPr>
              <a:defRPr sz="11200">
                <a:solidFill>
                  <a:schemeClr val="accent3">
                    <a:satOff val="18648"/>
                    <a:lumOff val="5971"/>
                  </a:schemeClr>
                </a:solidFill>
              </a:defRPr>
            </a:lvl1pPr>
          </a:lstStyle>
          <a:p>
            <a:pPr/>
            <a:r>
              <a:t>Title Text</a:t>
            </a:r>
          </a:p>
        </p:txBody>
      </p:sp>
      <p:sp>
        <p:nvSpPr>
          <p:cNvPr id="21" name="Body Level One…"/>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solidFill>
                  <a:srgbClr val="FFFFFF"/>
                </a:solidFill>
                <a:latin typeface="Papyrus"/>
                <a:ea typeface="Papyrus"/>
                <a:cs typeface="Papyrus"/>
                <a:sym typeface="Papyrus"/>
              </a:defRPr>
            </a:lvl1pPr>
            <a:lvl2pPr marL="0" indent="228600" algn="ctr">
              <a:spcBef>
                <a:spcPts val="0"/>
              </a:spcBef>
              <a:buSzTx/>
              <a:buNone/>
              <a:defRPr sz="4400">
                <a:solidFill>
                  <a:srgbClr val="FFFFFF"/>
                </a:solidFill>
                <a:latin typeface="Papyrus"/>
                <a:ea typeface="Papyrus"/>
                <a:cs typeface="Papyrus"/>
                <a:sym typeface="Papyrus"/>
              </a:defRPr>
            </a:lvl2pPr>
            <a:lvl3pPr marL="0" indent="457200" algn="ctr">
              <a:spcBef>
                <a:spcPts val="0"/>
              </a:spcBef>
              <a:buSzTx/>
              <a:buNone/>
              <a:defRPr sz="4400">
                <a:solidFill>
                  <a:srgbClr val="FFFFFF"/>
                </a:solidFill>
                <a:latin typeface="Papyrus"/>
                <a:ea typeface="Papyrus"/>
                <a:cs typeface="Papyrus"/>
                <a:sym typeface="Papyrus"/>
              </a:defRPr>
            </a:lvl3pPr>
            <a:lvl4pPr marL="0" indent="685800" algn="ctr">
              <a:spcBef>
                <a:spcPts val="0"/>
              </a:spcBef>
              <a:buSzTx/>
              <a:buNone/>
              <a:defRPr sz="4400">
                <a:solidFill>
                  <a:srgbClr val="FFFFFF"/>
                </a:solidFill>
                <a:latin typeface="Papyrus"/>
                <a:ea typeface="Papyrus"/>
                <a:cs typeface="Papyrus"/>
                <a:sym typeface="Papyrus"/>
              </a:defRPr>
            </a:lvl4pPr>
            <a:lvl5pPr marL="0" indent="914400" algn="ctr">
              <a:spcBef>
                <a:spcPts val="0"/>
              </a:spcBef>
              <a:buSzTx/>
              <a:buNone/>
              <a:defRPr sz="4400">
                <a:solidFill>
                  <a:srgbClr val="FFFFFF"/>
                </a:solidFill>
                <a:latin typeface="Papyrus"/>
                <a:ea typeface="Papyrus"/>
                <a:cs typeface="Papyrus"/>
                <a:sym typeface="Papyrus"/>
              </a:defRPr>
            </a:lvl5p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xfrm>
            <a:off x="20004808" y="12105679"/>
            <a:ext cx="906771" cy="612776"/>
          </a:xfrm>
          <a:prstGeom prst="rect">
            <a:avLst/>
          </a:prstGeom>
          <a:effectLst/>
        </p:spPr>
        <p:txBody>
          <a:bodyPr wrap="square" anchor="t"/>
          <a:lstStyle>
            <a:lvl1pPr algn="ctr">
              <a:defRPr sz="2400">
                <a:latin typeface="Papyrus"/>
                <a:ea typeface="Papyrus"/>
                <a:cs typeface="Papyrus"/>
                <a:sym typeface="Papyru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pic>
        <p:nvPicPr>
          <p:cNvPr id="108"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109" name="–Johnny Appleseed"/>
          <p:cNvSpPr/>
          <p:nvPr>
            <p:ph type="body" sz="quarter" idx="21"/>
          </p:nvPr>
        </p:nvSpPr>
        <p:spPr>
          <a:xfrm>
            <a:off x="4833937" y="8947546"/>
            <a:ext cx="14716126" cy="765176"/>
          </a:xfrm>
          <a:prstGeom prst="rect">
            <a:avLst/>
          </a:prstGeom>
        </p:spPr>
        <p:txBody>
          <a:bodyPr anchor="t">
            <a:spAutoFit/>
          </a:bodyPr>
          <a:lstStyle>
            <a:lvl1pPr marL="0" indent="0" algn="ctr">
              <a:spcBef>
                <a:spcPts val="0"/>
              </a:spcBef>
              <a:buSzTx/>
              <a:buNone/>
              <a:defRPr sz="3200">
                <a:solidFill>
                  <a:srgbClr val="FFFFFF"/>
                </a:solidFill>
                <a:latin typeface="Papyrus"/>
                <a:ea typeface="Papyrus"/>
                <a:cs typeface="Papyrus"/>
                <a:sym typeface="Papyrus"/>
              </a:defRPr>
            </a:lvl1pPr>
          </a:lstStyle>
          <a:p>
            <a:pPr/>
            <a:r>
              <a:t>–Johnny Appleseed</a:t>
            </a:r>
          </a:p>
        </p:txBody>
      </p:sp>
      <p:sp>
        <p:nvSpPr>
          <p:cNvPr id="110" name="“Type a quote here.”"/>
          <p:cNvSpPr/>
          <p:nvPr>
            <p:ph type="body" sz="quarter" idx="22"/>
          </p:nvPr>
        </p:nvSpPr>
        <p:spPr>
          <a:xfrm>
            <a:off x="4833937" y="5903515"/>
            <a:ext cx="14716126" cy="1158876"/>
          </a:xfrm>
          <a:prstGeom prst="rect">
            <a:avLst/>
          </a:prstGeom>
        </p:spPr>
        <p:txBody>
          <a:bodyPr>
            <a:spAutoFit/>
          </a:bodyPr>
          <a:lstStyle>
            <a:lvl1pPr marL="0" indent="0" algn="ctr">
              <a:spcBef>
                <a:spcPts val="0"/>
              </a:spcBef>
              <a:buSzTx/>
              <a:buNone/>
              <a:defRPr sz="5200">
                <a:solidFill>
                  <a:srgbClr val="FFFFFF"/>
                </a:solidFill>
                <a:latin typeface="Papyrus"/>
                <a:ea typeface="Papyrus"/>
                <a:cs typeface="Papyrus"/>
                <a:sym typeface="Papyrus"/>
              </a:defRPr>
            </a:lvl1pPr>
          </a:lstStyle>
          <a:p>
            <a:pPr/>
            <a:r>
              <a:t>“Type a quote here.” </a:t>
            </a:r>
          </a:p>
        </p:txBody>
      </p:sp>
      <p:sp>
        <p:nvSpPr>
          <p:cNvPr id="111" name="Slide Number"/>
          <p:cNvSpPr txBox="1"/>
          <p:nvPr>
            <p:ph type="sldNum" sz="quarter" idx="2"/>
          </p:nvPr>
        </p:nvSpPr>
        <p:spPr>
          <a:xfrm>
            <a:off x="11935814" y="13010554"/>
            <a:ext cx="494513" cy="511176"/>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8" name="Image"/>
          <p:cNvSpPr/>
          <p:nvPr>
            <p:ph type="pic" idx="21"/>
          </p:nvPr>
        </p:nvSpPr>
        <p:spPr>
          <a:xfrm>
            <a:off x="1905000" y="0"/>
            <a:ext cx="21420093" cy="14287500"/>
          </a:xfrm>
          <a:prstGeom prst="rect">
            <a:avLst/>
          </a:prstGeom>
        </p:spPr>
        <p:txBody>
          <a:bodyPr lIns="91439" tIns="45719" rIns="91439" bIns="45719" anchor="t">
            <a:noAutofit/>
          </a:bodyPr>
          <a:lstStyle/>
          <a:p>
            <a:pPr/>
          </a:p>
        </p:txBody>
      </p:sp>
      <p:sp>
        <p:nvSpPr>
          <p:cNvPr id="119" name="Slide Number"/>
          <p:cNvSpPr txBox="1"/>
          <p:nvPr>
            <p:ph type="sldNum" sz="quarter" idx="2"/>
          </p:nvPr>
        </p:nvSpPr>
        <p:spPr>
          <a:xfrm>
            <a:off x="11935814" y="13010554"/>
            <a:ext cx="494513" cy="511176"/>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26"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127" name="Slide Number"/>
          <p:cNvSpPr txBox="1"/>
          <p:nvPr>
            <p:ph type="sldNum" sz="quarter" idx="2"/>
          </p:nvPr>
        </p:nvSpPr>
        <p:spPr>
          <a:xfrm>
            <a:off x="11935814" y="13010554"/>
            <a:ext cx="494513" cy="511176"/>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pic>
        <p:nvPicPr>
          <p:cNvPr id="134"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27" t="0" r="4907" b="6157"/>
          <a:stretch>
            <a:fillRect/>
          </a:stretch>
        </p:blipFill>
        <p:spPr>
          <a:xfrm>
            <a:off x="-103136" y="-2407203"/>
            <a:ext cx="24572399" cy="18530406"/>
          </a:xfrm>
          <a:prstGeom prst="rect">
            <a:avLst/>
          </a:prstGeom>
          <a:ln w="12700">
            <a:miter lim="400000"/>
          </a:ln>
        </p:spPr>
      </p:pic>
      <p:sp>
        <p:nvSpPr>
          <p:cNvPr id="135" name="Slide Number"/>
          <p:cNvSpPr txBox="1"/>
          <p:nvPr>
            <p:ph type="sldNum" sz="quarter" idx="2"/>
          </p:nvPr>
        </p:nvSpPr>
        <p:spPr>
          <a:prstGeom prst="rect">
            <a:avLst/>
          </a:prstGeom>
        </p:spPr>
        <p:txBody>
          <a:bodyPr/>
          <a:lstStyle/>
          <a:p>
            <a:pPr/>
            <a:fld id="{86CB4B4D-7CA3-9044-876B-883B54F8677D}" type="slidenum"/>
          </a:p>
        </p:txBody>
      </p:sp>
      <p:grpSp>
        <p:nvGrpSpPr>
          <p:cNvPr id="140" name="Group"/>
          <p:cNvGrpSpPr/>
          <p:nvPr/>
        </p:nvGrpSpPr>
        <p:grpSpPr>
          <a:xfrm>
            <a:off x="-2150" y="13082273"/>
            <a:ext cx="24281216" cy="633727"/>
            <a:chOff x="0" y="0"/>
            <a:chExt cx="24281215" cy="633726"/>
          </a:xfrm>
        </p:grpSpPr>
        <p:grpSp>
          <p:nvGrpSpPr>
            <p:cNvPr id="138" name="Group"/>
            <p:cNvGrpSpPr/>
            <p:nvPr/>
          </p:nvGrpSpPr>
          <p:grpSpPr>
            <a:xfrm>
              <a:off x="0" y="0"/>
              <a:ext cx="24277815" cy="633727"/>
              <a:chOff x="0" y="0"/>
              <a:chExt cx="24277814" cy="633726"/>
            </a:xfrm>
          </p:grpSpPr>
          <p:sp>
            <p:nvSpPr>
              <p:cNvPr id="136" name="Ayan Acharyya (ANU)"/>
              <p:cNvSpPr txBox="1"/>
              <p:nvPr/>
            </p:nvSpPr>
            <p:spPr>
              <a:xfrm>
                <a:off x="0" y="38215"/>
                <a:ext cx="4032134" cy="595512"/>
              </a:xfrm>
              <a:prstGeom prst="rect">
                <a:avLst/>
              </a:prstGeom>
              <a:noFill/>
              <a:ln w="12700" cap="flat">
                <a:no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71437" tIns="71437" rIns="71437" bIns="71437" numCol="1" anchor="b">
                <a:noAutofit/>
              </a:bodyPr>
              <a:lstStyle>
                <a:lvl1pPr algn="l">
                  <a:defRPr sz="3200">
                    <a:solidFill>
                      <a:srgbClr val="FFFFFF"/>
                    </a:solidFill>
                    <a:latin typeface="Times New Roman"/>
                    <a:ea typeface="Times New Roman"/>
                    <a:cs typeface="Times New Roman"/>
                    <a:sym typeface="Times New Roman"/>
                  </a:defRPr>
                </a:lvl1pPr>
              </a:lstStyle>
              <a:p>
                <a:pPr/>
                <a:r>
                  <a:t>Ayan Acharyya (ANU)</a:t>
                </a:r>
              </a:p>
            </p:txBody>
          </p:sp>
          <p:sp>
            <p:nvSpPr>
              <p:cNvPr id="137" name="Line"/>
              <p:cNvSpPr/>
              <p:nvPr/>
            </p:nvSpPr>
            <p:spPr>
              <a:xfrm>
                <a:off x="27134" y="0"/>
                <a:ext cx="24250681" cy="0"/>
              </a:xfrm>
              <a:prstGeom prst="line">
                <a:avLst/>
              </a:prstGeom>
              <a:noFill/>
              <a:ln w="12700" cap="flat">
                <a:solidFill>
                  <a:srgbClr val="FFFFFF">
                    <a:alpha val="45897"/>
                  </a:srgbClr>
                </a:solidFill>
                <a:prstDash val="solid"/>
                <a:miter lim="400000"/>
              </a:ln>
              <a:effectLst/>
            </p:spPr>
            <p:txBody>
              <a:bodyPr wrap="square" lIns="71437" tIns="71437" rIns="71437" bIns="71437" numCol="1" anchor="ctr">
                <a:noAutofit/>
              </a:bodyPr>
              <a:lstStyle/>
              <a:p>
                <a:pPr>
                  <a:defRPr sz="3200"/>
                </a:pPr>
              </a:p>
            </p:txBody>
          </p:sp>
        </p:grpSp>
        <p:sp>
          <p:nvSpPr>
            <p:cNvPr id="139" name="www.mso.anu.edu.au/~acharyya/"/>
            <p:cNvSpPr txBox="1"/>
            <p:nvPr/>
          </p:nvSpPr>
          <p:spPr>
            <a:xfrm>
              <a:off x="16888195" y="38215"/>
              <a:ext cx="7393021" cy="595512"/>
            </a:xfrm>
            <a:prstGeom prst="rect">
              <a:avLst/>
            </a:prstGeom>
            <a:noFill/>
            <a:ln w="12700" cap="flat">
              <a:no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71437" tIns="71437" rIns="71437" bIns="71437" numCol="1" anchor="b">
              <a:noAutofit/>
            </a:bodyPr>
            <a:lstStyle>
              <a:lvl1pPr algn="r">
                <a:defRPr sz="3200">
                  <a:solidFill>
                    <a:srgbClr val="FFFFFF"/>
                  </a:solidFill>
                  <a:latin typeface="Times New Roman"/>
                  <a:ea typeface="Times New Roman"/>
                  <a:cs typeface="Times New Roman"/>
                  <a:sym typeface="Times New Roman"/>
                </a:defRPr>
              </a:lvl1pPr>
            </a:lstStyle>
            <a:p>
              <a:pPr/>
              <a:r>
                <a:t>www.mso.anu.edu.au/~acharyya/</a:t>
              </a:r>
            </a:p>
          </p:txBody>
        </p:sp>
      </p:grpSp>
      <p:pic>
        <p:nvPicPr>
          <p:cNvPr id="141" name="ASTRO3D_Logo_LightGrey_170619.png" descr="ASTRO3D_Logo_LightGrey_170619.png"/>
          <p:cNvPicPr>
            <a:picLocks noChangeAspect="1"/>
          </p:cNvPicPr>
          <p:nvPr/>
        </p:nvPicPr>
        <p:blipFill>
          <a:blip r:embed="rId3">
            <a:extLst/>
          </a:blip>
          <a:stretch>
            <a:fillRect/>
          </a:stretch>
        </p:blipFill>
        <p:spPr>
          <a:xfrm>
            <a:off x="20492936" y="90906"/>
            <a:ext cx="3829235" cy="1412693"/>
          </a:xfrm>
          <a:prstGeom prst="rect">
            <a:avLst/>
          </a:prstGeom>
          <a:ln w="12700">
            <a:miter lim="400000"/>
          </a:ln>
        </p:spPr>
      </p:pic>
      <p:pic>
        <p:nvPicPr>
          <p:cNvPr id="142" name="anulogo.png" descr="anulogo.png"/>
          <p:cNvPicPr>
            <a:picLocks noChangeAspect="1"/>
          </p:cNvPicPr>
          <p:nvPr/>
        </p:nvPicPr>
        <p:blipFill>
          <a:blip r:embed="rId4">
            <a:extLst/>
          </a:blip>
          <a:stretch>
            <a:fillRect/>
          </a:stretch>
        </p:blipFill>
        <p:spPr>
          <a:xfrm>
            <a:off x="226400" y="79937"/>
            <a:ext cx="3196902" cy="1649684"/>
          </a:xfrm>
          <a:prstGeom prst="rect">
            <a:avLst/>
          </a:prstGeom>
          <a:ln w="12700">
            <a:miter lim="400000"/>
          </a:ln>
        </p:spPr>
      </p:pic>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pic>
        <p:nvPicPr>
          <p:cNvPr id="149"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27" t="0" r="4907" b="6157"/>
          <a:stretch>
            <a:fillRect/>
          </a:stretch>
        </p:blipFill>
        <p:spPr>
          <a:xfrm>
            <a:off x="-103136" y="-2407203"/>
            <a:ext cx="24572399" cy="18530406"/>
          </a:xfrm>
          <a:prstGeom prst="rect">
            <a:avLst/>
          </a:prstGeom>
          <a:ln w="12700">
            <a:miter lim="400000"/>
          </a:ln>
        </p:spPr>
      </p:pic>
      <p:sp>
        <p:nvSpPr>
          <p:cNvPr id="150" name="Slide Number"/>
          <p:cNvSpPr txBox="1"/>
          <p:nvPr>
            <p:ph type="sldNum" sz="quarter" idx="2"/>
          </p:nvPr>
        </p:nvSpPr>
        <p:spPr>
          <a:prstGeom prst="rect">
            <a:avLst/>
          </a:prstGeom>
        </p:spPr>
        <p:txBody>
          <a:bodyPr/>
          <a:lstStyle/>
          <a:p>
            <a:pPr/>
            <a:fld id="{86CB4B4D-7CA3-9044-876B-883B54F8677D}" type="slidenum"/>
          </a:p>
        </p:txBody>
      </p:sp>
      <p:grpSp>
        <p:nvGrpSpPr>
          <p:cNvPr id="155" name="Group"/>
          <p:cNvGrpSpPr/>
          <p:nvPr/>
        </p:nvGrpSpPr>
        <p:grpSpPr>
          <a:xfrm>
            <a:off x="-2150" y="13082273"/>
            <a:ext cx="24281216" cy="633727"/>
            <a:chOff x="0" y="0"/>
            <a:chExt cx="24281215" cy="633726"/>
          </a:xfrm>
        </p:grpSpPr>
        <p:grpSp>
          <p:nvGrpSpPr>
            <p:cNvPr id="153" name="Group"/>
            <p:cNvGrpSpPr/>
            <p:nvPr/>
          </p:nvGrpSpPr>
          <p:grpSpPr>
            <a:xfrm>
              <a:off x="0" y="0"/>
              <a:ext cx="24277815" cy="633727"/>
              <a:chOff x="0" y="0"/>
              <a:chExt cx="24277814" cy="633726"/>
            </a:xfrm>
          </p:grpSpPr>
          <p:sp>
            <p:nvSpPr>
              <p:cNvPr id="151" name="Ayan Acharyya (ANU)"/>
              <p:cNvSpPr txBox="1"/>
              <p:nvPr/>
            </p:nvSpPr>
            <p:spPr>
              <a:xfrm>
                <a:off x="0" y="38215"/>
                <a:ext cx="4032134" cy="595512"/>
              </a:xfrm>
              <a:prstGeom prst="rect">
                <a:avLst/>
              </a:prstGeom>
              <a:noFill/>
              <a:ln w="12700" cap="flat">
                <a:no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71437" tIns="71437" rIns="71437" bIns="71437" numCol="1" anchor="b">
                <a:noAutofit/>
              </a:bodyPr>
              <a:lstStyle>
                <a:lvl1pPr algn="l">
                  <a:defRPr sz="3200">
                    <a:solidFill>
                      <a:srgbClr val="FFFFFF"/>
                    </a:solidFill>
                    <a:latin typeface="Times New Roman"/>
                    <a:ea typeface="Times New Roman"/>
                    <a:cs typeface="Times New Roman"/>
                    <a:sym typeface="Times New Roman"/>
                  </a:defRPr>
                </a:lvl1pPr>
              </a:lstStyle>
              <a:p>
                <a:pPr/>
                <a:r>
                  <a:t>Ayan Acharyya (ANU)</a:t>
                </a:r>
              </a:p>
            </p:txBody>
          </p:sp>
          <p:sp>
            <p:nvSpPr>
              <p:cNvPr id="152" name="Line"/>
              <p:cNvSpPr/>
              <p:nvPr/>
            </p:nvSpPr>
            <p:spPr>
              <a:xfrm>
                <a:off x="27134" y="0"/>
                <a:ext cx="24250681" cy="0"/>
              </a:xfrm>
              <a:prstGeom prst="line">
                <a:avLst/>
              </a:prstGeom>
              <a:noFill/>
              <a:ln w="12700" cap="flat">
                <a:solidFill>
                  <a:srgbClr val="FFFFFF">
                    <a:alpha val="45897"/>
                  </a:srgbClr>
                </a:solidFill>
                <a:prstDash val="solid"/>
                <a:miter lim="400000"/>
              </a:ln>
              <a:effectLst/>
            </p:spPr>
            <p:txBody>
              <a:bodyPr wrap="square" lIns="71437" tIns="71437" rIns="71437" bIns="71437" numCol="1" anchor="ctr">
                <a:noAutofit/>
              </a:bodyPr>
              <a:lstStyle/>
              <a:p>
                <a:pPr>
                  <a:defRPr sz="3200"/>
                </a:pPr>
              </a:p>
            </p:txBody>
          </p:sp>
        </p:grpSp>
        <p:sp>
          <p:nvSpPr>
            <p:cNvPr id="154" name="www.mso.anu.edu.au/~acharyya/"/>
            <p:cNvSpPr txBox="1"/>
            <p:nvPr/>
          </p:nvSpPr>
          <p:spPr>
            <a:xfrm>
              <a:off x="16888195" y="38215"/>
              <a:ext cx="7393021" cy="595512"/>
            </a:xfrm>
            <a:prstGeom prst="rect">
              <a:avLst/>
            </a:prstGeom>
            <a:noFill/>
            <a:ln w="12700" cap="flat">
              <a:no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71437" tIns="71437" rIns="71437" bIns="71437" numCol="1" anchor="b">
              <a:noAutofit/>
            </a:bodyPr>
            <a:lstStyle>
              <a:lvl1pPr algn="r">
                <a:defRPr sz="3200">
                  <a:solidFill>
                    <a:srgbClr val="FFFFFF"/>
                  </a:solidFill>
                  <a:latin typeface="Times New Roman"/>
                  <a:ea typeface="Times New Roman"/>
                  <a:cs typeface="Times New Roman"/>
                  <a:sym typeface="Times New Roman"/>
                </a:defRPr>
              </a:lvl1pPr>
            </a:lstStyle>
            <a:p>
              <a:pPr/>
              <a:r>
                <a:t>www.mso.anu.edu.au/~acharyya/</a:t>
              </a:r>
            </a:p>
          </p:txBody>
        </p:sp>
      </p:grpSp>
      <p:pic>
        <p:nvPicPr>
          <p:cNvPr id="156" name="ASTRO3D_Logo_LightGrey_170619.png" descr="ASTRO3D_Logo_LightGrey_170619.png"/>
          <p:cNvPicPr>
            <a:picLocks noChangeAspect="1"/>
          </p:cNvPicPr>
          <p:nvPr/>
        </p:nvPicPr>
        <p:blipFill>
          <a:blip r:embed="rId3">
            <a:extLst/>
          </a:blip>
          <a:stretch>
            <a:fillRect/>
          </a:stretch>
        </p:blipFill>
        <p:spPr>
          <a:xfrm>
            <a:off x="20492936" y="90906"/>
            <a:ext cx="3829235" cy="1412693"/>
          </a:xfrm>
          <a:prstGeom prst="rect">
            <a:avLst/>
          </a:prstGeom>
          <a:ln w="12700">
            <a:miter lim="400000"/>
          </a:ln>
        </p:spPr>
      </p:pic>
      <p:pic>
        <p:nvPicPr>
          <p:cNvPr id="157" name="anulogo.png" descr="anulogo.png"/>
          <p:cNvPicPr>
            <a:picLocks noChangeAspect="1"/>
          </p:cNvPicPr>
          <p:nvPr/>
        </p:nvPicPr>
        <p:blipFill>
          <a:blip r:embed="rId4">
            <a:extLst/>
          </a:blip>
          <a:stretch>
            <a:fillRect/>
          </a:stretch>
        </p:blipFill>
        <p:spPr>
          <a:xfrm>
            <a:off x="226400" y="79937"/>
            <a:ext cx="3196902" cy="1649684"/>
          </a:xfrm>
          <a:prstGeom prst="rect">
            <a:avLst/>
          </a:prstGeom>
          <a:ln w="12700">
            <a:miter lim="400000"/>
          </a:ln>
        </p:spPr>
      </p:pic>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pic>
        <p:nvPicPr>
          <p:cNvPr id="164"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27" t="0" r="4907" b="6157"/>
          <a:stretch>
            <a:fillRect/>
          </a:stretch>
        </p:blipFill>
        <p:spPr>
          <a:xfrm>
            <a:off x="-147801" y="-2407246"/>
            <a:ext cx="24572399" cy="18530407"/>
          </a:xfrm>
          <a:prstGeom prst="rect">
            <a:avLst/>
          </a:prstGeom>
          <a:ln w="12700">
            <a:miter lim="400000"/>
          </a:ln>
        </p:spPr>
      </p:pic>
      <p:sp>
        <p:nvSpPr>
          <p:cNvPr id="165" name="Slide Number"/>
          <p:cNvSpPr txBox="1"/>
          <p:nvPr>
            <p:ph type="sldNum" sz="quarter" idx="2"/>
          </p:nvPr>
        </p:nvSpPr>
        <p:spPr>
          <a:prstGeom prst="rect">
            <a:avLst/>
          </a:prstGeom>
        </p:spPr>
        <p:txBody>
          <a:bodyPr/>
          <a:lstStyle/>
          <a:p>
            <a:pPr/>
            <a:fld id="{86CB4B4D-7CA3-9044-876B-883B54F8677D}" type="slidenum"/>
          </a:p>
        </p:txBody>
      </p:sp>
      <p:grpSp>
        <p:nvGrpSpPr>
          <p:cNvPr id="170" name="Group"/>
          <p:cNvGrpSpPr/>
          <p:nvPr/>
        </p:nvGrpSpPr>
        <p:grpSpPr>
          <a:xfrm>
            <a:off x="-2150" y="13082273"/>
            <a:ext cx="24281216" cy="633727"/>
            <a:chOff x="0" y="0"/>
            <a:chExt cx="24281215" cy="633726"/>
          </a:xfrm>
        </p:grpSpPr>
        <p:grpSp>
          <p:nvGrpSpPr>
            <p:cNvPr id="168" name="Group"/>
            <p:cNvGrpSpPr/>
            <p:nvPr/>
          </p:nvGrpSpPr>
          <p:grpSpPr>
            <a:xfrm>
              <a:off x="0" y="0"/>
              <a:ext cx="24277815" cy="633727"/>
              <a:chOff x="0" y="0"/>
              <a:chExt cx="24277814" cy="633726"/>
            </a:xfrm>
          </p:grpSpPr>
          <p:sp>
            <p:nvSpPr>
              <p:cNvPr id="166" name="Ayan Acharyya (ANU)"/>
              <p:cNvSpPr txBox="1"/>
              <p:nvPr/>
            </p:nvSpPr>
            <p:spPr>
              <a:xfrm>
                <a:off x="0" y="38215"/>
                <a:ext cx="4013223" cy="595512"/>
              </a:xfrm>
              <a:prstGeom prst="rect">
                <a:avLst/>
              </a:prstGeom>
              <a:noFill/>
              <a:ln w="12700" cap="flat">
                <a:no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71437" tIns="71437" rIns="71437" bIns="71437" numCol="1" anchor="b">
                <a:noAutofit/>
              </a:bodyPr>
              <a:lstStyle>
                <a:lvl1pPr algn="l">
                  <a:defRPr sz="3200">
                    <a:solidFill>
                      <a:srgbClr val="FFFFFF"/>
                    </a:solidFill>
                    <a:latin typeface="Times New Roman"/>
                    <a:ea typeface="Times New Roman"/>
                    <a:cs typeface="Times New Roman"/>
                    <a:sym typeface="Times New Roman"/>
                  </a:defRPr>
                </a:lvl1pPr>
              </a:lstStyle>
              <a:p>
                <a:pPr/>
                <a:r>
                  <a:t>Ayan Acharyya (ANU)</a:t>
                </a:r>
              </a:p>
            </p:txBody>
          </p:sp>
          <p:sp>
            <p:nvSpPr>
              <p:cNvPr id="167" name="Line"/>
              <p:cNvSpPr/>
              <p:nvPr/>
            </p:nvSpPr>
            <p:spPr>
              <a:xfrm>
                <a:off x="27134" y="0"/>
                <a:ext cx="24250681" cy="0"/>
              </a:xfrm>
              <a:prstGeom prst="line">
                <a:avLst/>
              </a:prstGeom>
              <a:noFill/>
              <a:ln w="12700" cap="flat">
                <a:solidFill>
                  <a:srgbClr val="FFFFFF">
                    <a:alpha val="45897"/>
                  </a:srgbClr>
                </a:solidFill>
                <a:prstDash val="solid"/>
                <a:miter lim="400000"/>
              </a:ln>
              <a:effectLst/>
            </p:spPr>
            <p:txBody>
              <a:bodyPr wrap="square" lIns="71437" tIns="71437" rIns="71437" bIns="71437" numCol="1" anchor="ctr">
                <a:noAutofit/>
              </a:bodyPr>
              <a:lstStyle/>
              <a:p>
                <a:pPr>
                  <a:defRPr sz="3200"/>
                </a:pPr>
              </a:p>
            </p:txBody>
          </p:sp>
        </p:grpSp>
        <p:sp>
          <p:nvSpPr>
            <p:cNvPr id="169" name="www.mso.anu.edu.au/~acharyya/"/>
            <p:cNvSpPr txBox="1"/>
            <p:nvPr/>
          </p:nvSpPr>
          <p:spPr>
            <a:xfrm>
              <a:off x="16888195" y="38215"/>
              <a:ext cx="7393021" cy="595512"/>
            </a:xfrm>
            <a:prstGeom prst="rect">
              <a:avLst/>
            </a:prstGeom>
            <a:noFill/>
            <a:ln w="12700" cap="flat">
              <a:no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71437" tIns="71437" rIns="71437" bIns="71437" numCol="1" anchor="b">
              <a:noAutofit/>
            </a:bodyPr>
            <a:lstStyle>
              <a:lvl1pPr algn="r">
                <a:defRPr sz="3200">
                  <a:solidFill>
                    <a:srgbClr val="FFFFFF"/>
                  </a:solidFill>
                  <a:latin typeface="Times New Roman"/>
                  <a:ea typeface="Times New Roman"/>
                  <a:cs typeface="Times New Roman"/>
                  <a:sym typeface="Times New Roman"/>
                </a:defRPr>
              </a:lvl1pPr>
            </a:lstStyle>
            <a:p>
              <a:pPr/>
              <a:r>
                <a:t>www.mso.anu.edu.au/~acharyya/</a:t>
              </a:r>
            </a:p>
          </p:txBody>
        </p:sp>
      </p:grpSp>
      <p:pic>
        <p:nvPicPr>
          <p:cNvPr id="171" name="ASTRO3D_Logo_LightGrey_170619.png" descr="ASTRO3D_Logo_LightGrey_170619.png"/>
          <p:cNvPicPr>
            <a:picLocks noChangeAspect="1"/>
          </p:cNvPicPr>
          <p:nvPr/>
        </p:nvPicPr>
        <p:blipFill>
          <a:blip r:embed="rId3">
            <a:extLst/>
          </a:blip>
          <a:stretch>
            <a:fillRect/>
          </a:stretch>
        </p:blipFill>
        <p:spPr>
          <a:xfrm>
            <a:off x="20492936" y="90906"/>
            <a:ext cx="3829235" cy="1412693"/>
          </a:xfrm>
          <a:prstGeom prst="rect">
            <a:avLst/>
          </a:prstGeom>
          <a:ln w="12700">
            <a:miter lim="400000"/>
          </a:ln>
        </p:spPr>
      </p:pic>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pic>
        <p:nvPicPr>
          <p:cNvPr id="29"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30"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31" name="Title Text"/>
          <p:cNvSpPr txBox="1"/>
          <p:nvPr>
            <p:ph type="title"/>
          </p:nvPr>
        </p:nvSpPr>
        <p:spPr>
          <a:xfrm>
            <a:off x="4833937" y="9447609"/>
            <a:ext cx="14716126" cy="2000251"/>
          </a:xfrm>
          <a:prstGeom prst="rect">
            <a:avLst/>
          </a:prstGeom>
        </p:spPr>
        <p:txBody>
          <a:bodyPr anchor="b"/>
          <a:lstStyle>
            <a:lvl1pPr>
              <a:defRPr sz="11200">
                <a:solidFill>
                  <a:schemeClr val="accent3">
                    <a:satOff val="18648"/>
                    <a:lumOff val="5971"/>
                  </a:schemeClr>
                </a:solidFill>
              </a:defRPr>
            </a:lvl1pPr>
          </a:lstStyle>
          <a:p>
            <a:pPr/>
            <a:r>
              <a:t>Title Text</a:t>
            </a:r>
          </a:p>
        </p:txBody>
      </p:sp>
      <p:sp>
        <p:nvSpPr>
          <p:cNvPr id="32" name="Body Level One…"/>
          <p:cNvSpPr txBox="1"/>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xfrm>
            <a:off x="11935814" y="13001625"/>
            <a:ext cx="494513" cy="511175"/>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pic>
        <p:nvPicPr>
          <p:cNvPr id="40"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41" name="Title Text"/>
          <p:cNvSpPr txBox="1"/>
          <p:nvPr>
            <p:ph type="title"/>
          </p:nvPr>
        </p:nvSpPr>
        <p:spPr>
          <a:xfrm>
            <a:off x="4833937" y="4536281"/>
            <a:ext cx="14716126" cy="4643438"/>
          </a:xfrm>
          <a:prstGeom prst="rect">
            <a:avLst/>
          </a:prstGeom>
        </p:spPr>
        <p:txBody>
          <a:bodyPr/>
          <a:lstStyle>
            <a:lvl1pPr>
              <a:defRPr sz="11200">
                <a:solidFill>
                  <a:schemeClr val="accent3">
                    <a:satOff val="18648"/>
                    <a:lumOff val="5971"/>
                  </a:schemeClr>
                </a:solidFill>
              </a:defRPr>
            </a:lvl1pPr>
          </a:lstStyle>
          <a:p>
            <a:pPr/>
            <a:r>
              <a:t>Title Text</a:t>
            </a:r>
          </a:p>
        </p:txBody>
      </p:sp>
      <p:sp>
        <p:nvSpPr>
          <p:cNvPr id="42" name="Slide Number"/>
          <p:cNvSpPr txBox="1"/>
          <p:nvPr>
            <p:ph type="sldNum" sz="quarter" idx="2"/>
          </p:nvPr>
        </p:nvSpPr>
        <p:spPr>
          <a:xfrm>
            <a:off x="11935814" y="13010554"/>
            <a:ext cx="494513" cy="511176"/>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pic>
        <p:nvPicPr>
          <p:cNvPr id="49"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50"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51" name="Title Text"/>
          <p:cNvSpPr txBox="1"/>
          <p:nvPr>
            <p:ph type="title"/>
          </p:nvPr>
        </p:nvSpPr>
        <p:spPr>
          <a:xfrm>
            <a:off x="4387453" y="892968"/>
            <a:ext cx="7500938" cy="5607845"/>
          </a:xfrm>
          <a:prstGeom prst="rect">
            <a:avLst/>
          </a:prstGeom>
        </p:spPr>
        <p:txBody>
          <a:bodyPr anchor="b"/>
          <a:lstStyle>
            <a:lvl1pPr>
              <a:defRPr sz="8400">
                <a:solidFill>
                  <a:schemeClr val="accent3">
                    <a:satOff val="18648"/>
                    <a:lumOff val="5971"/>
                  </a:schemeClr>
                </a:solidFill>
              </a:defRPr>
            </a:lvl1pPr>
          </a:lstStyle>
          <a:p>
            <a:pPr/>
            <a:r>
              <a:t>Title Text</a:t>
            </a:r>
          </a:p>
        </p:txBody>
      </p:sp>
      <p:sp>
        <p:nvSpPr>
          <p:cNvPr id="52" name="Body Level One…"/>
          <p:cNvSpPr txBox="1"/>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solidFill>
                  <a:srgbClr val="FFFFFF"/>
                </a:solidFill>
                <a:latin typeface="Papyrus"/>
                <a:ea typeface="Papyrus"/>
                <a:cs typeface="Papyrus"/>
                <a:sym typeface="Papyrus"/>
              </a:defRPr>
            </a:lvl1pPr>
            <a:lvl2pPr marL="0" indent="228600" algn="ctr">
              <a:spcBef>
                <a:spcPts val="0"/>
              </a:spcBef>
              <a:buSzTx/>
              <a:buNone/>
              <a:defRPr sz="4400">
                <a:solidFill>
                  <a:srgbClr val="FFFFFF"/>
                </a:solidFill>
                <a:latin typeface="Papyrus"/>
                <a:ea typeface="Papyrus"/>
                <a:cs typeface="Papyrus"/>
                <a:sym typeface="Papyrus"/>
              </a:defRPr>
            </a:lvl2pPr>
            <a:lvl3pPr marL="0" indent="457200" algn="ctr">
              <a:spcBef>
                <a:spcPts val="0"/>
              </a:spcBef>
              <a:buSzTx/>
              <a:buNone/>
              <a:defRPr sz="4400">
                <a:solidFill>
                  <a:srgbClr val="FFFFFF"/>
                </a:solidFill>
                <a:latin typeface="Papyrus"/>
                <a:ea typeface="Papyrus"/>
                <a:cs typeface="Papyrus"/>
                <a:sym typeface="Papyrus"/>
              </a:defRPr>
            </a:lvl3pPr>
            <a:lvl4pPr marL="0" indent="685800" algn="ctr">
              <a:spcBef>
                <a:spcPts val="0"/>
              </a:spcBef>
              <a:buSzTx/>
              <a:buNone/>
              <a:defRPr sz="4400">
                <a:solidFill>
                  <a:srgbClr val="FFFFFF"/>
                </a:solidFill>
                <a:latin typeface="Papyrus"/>
                <a:ea typeface="Papyrus"/>
                <a:cs typeface="Papyrus"/>
                <a:sym typeface="Papyrus"/>
              </a:defRPr>
            </a:lvl4pPr>
            <a:lvl5pPr marL="0" indent="914400" algn="ctr">
              <a:spcBef>
                <a:spcPts val="0"/>
              </a:spcBef>
              <a:buSzTx/>
              <a:buNone/>
              <a:defRPr sz="4400">
                <a:solidFill>
                  <a:srgbClr val="FFFFFF"/>
                </a:solidFill>
                <a:latin typeface="Papyrus"/>
                <a:ea typeface="Papyrus"/>
                <a:cs typeface="Papyrus"/>
                <a:sym typeface="Papyrus"/>
              </a:defRPr>
            </a:lvl5p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xfrm>
            <a:off x="11935814" y="13010554"/>
            <a:ext cx="494513" cy="511176"/>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pic>
        <p:nvPicPr>
          <p:cNvPr id="67"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68" name="Title Text"/>
          <p:cNvSpPr txBox="1"/>
          <p:nvPr>
            <p:ph type="title"/>
          </p:nvPr>
        </p:nvSpPr>
        <p:spPr>
          <a:xfrm>
            <a:off x="4387453" y="625078"/>
            <a:ext cx="15609094" cy="3036094"/>
          </a:xfrm>
          <a:prstGeom prst="rect">
            <a:avLst/>
          </a:prstGeom>
        </p:spPr>
        <p:txBody>
          <a:bodyPr/>
          <a:lstStyle>
            <a:lvl1pPr>
              <a:defRPr sz="11200">
                <a:solidFill>
                  <a:schemeClr val="accent3">
                    <a:satOff val="18648"/>
                    <a:lumOff val="5971"/>
                  </a:schemeClr>
                </a:solidFill>
              </a:defRPr>
            </a:lvl1pPr>
          </a:lstStyle>
          <a:p>
            <a:pPr/>
            <a:r>
              <a:t>Title Text</a:t>
            </a:r>
          </a:p>
        </p:txBody>
      </p:sp>
      <p:sp>
        <p:nvSpPr>
          <p:cNvPr id="69" name="Body Level One…"/>
          <p:cNvSpPr txBox="1"/>
          <p:nvPr>
            <p:ph type="body" idx="1"/>
          </p:nvPr>
        </p:nvSpPr>
        <p:spPr>
          <a:prstGeom prst="rect">
            <a:avLst/>
          </a:prstGeom>
        </p:spPr>
        <p:txBody>
          <a:bodyPr/>
          <a:lstStyle>
            <a:lvl1pPr>
              <a:defRPr>
                <a:solidFill>
                  <a:srgbClr val="FFFFFF"/>
                </a:solidFill>
                <a:latin typeface="Papyrus"/>
                <a:ea typeface="Papyrus"/>
                <a:cs typeface="Papyrus"/>
                <a:sym typeface="Papyrus"/>
              </a:defRPr>
            </a:lvl1pPr>
            <a:lvl2pPr>
              <a:defRPr>
                <a:solidFill>
                  <a:srgbClr val="FFFFFF"/>
                </a:solidFill>
                <a:latin typeface="Papyrus"/>
                <a:ea typeface="Papyrus"/>
                <a:cs typeface="Papyrus"/>
                <a:sym typeface="Papyrus"/>
              </a:defRPr>
            </a:lvl2pPr>
            <a:lvl3pPr>
              <a:defRPr>
                <a:solidFill>
                  <a:srgbClr val="FFFFFF"/>
                </a:solidFill>
                <a:latin typeface="Papyrus"/>
                <a:ea typeface="Papyrus"/>
                <a:cs typeface="Papyrus"/>
                <a:sym typeface="Papyrus"/>
              </a:defRPr>
            </a:lvl3pPr>
            <a:lvl4pPr>
              <a:defRPr>
                <a:solidFill>
                  <a:srgbClr val="FFFFFF"/>
                </a:solidFill>
                <a:latin typeface="Papyrus"/>
                <a:ea typeface="Papyrus"/>
                <a:cs typeface="Papyrus"/>
                <a:sym typeface="Papyrus"/>
              </a:defRPr>
            </a:lvl4pPr>
            <a:lvl5pPr>
              <a:defRPr>
                <a:solidFill>
                  <a:srgbClr val="FFFFFF"/>
                </a:solidFill>
                <a:latin typeface="Papyrus"/>
                <a:ea typeface="Papyrus"/>
                <a:cs typeface="Papyrus"/>
                <a:sym typeface="Papyrus"/>
              </a:defRPr>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xfrm>
            <a:off x="11935814" y="13010554"/>
            <a:ext cx="494513" cy="511176"/>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pic>
        <p:nvPicPr>
          <p:cNvPr id="77"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78"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9" name="Title Text"/>
          <p:cNvSpPr txBox="1"/>
          <p:nvPr>
            <p:ph type="title"/>
          </p:nvPr>
        </p:nvSpPr>
        <p:spPr>
          <a:xfrm>
            <a:off x="4387453" y="625078"/>
            <a:ext cx="15609094" cy="3036094"/>
          </a:xfrm>
          <a:prstGeom prst="rect">
            <a:avLst/>
          </a:prstGeom>
        </p:spPr>
        <p:txBody>
          <a:bodyPr/>
          <a:lstStyle>
            <a:lvl1pPr>
              <a:defRPr sz="11200">
                <a:solidFill>
                  <a:schemeClr val="accent3">
                    <a:satOff val="18648"/>
                    <a:lumOff val="5971"/>
                  </a:schemeClr>
                </a:solidFill>
              </a:defRPr>
            </a:lvl1pPr>
          </a:lstStyle>
          <a:p>
            <a:pPr/>
            <a:r>
              <a:t>Title Text</a:t>
            </a:r>
          </a:p>
        </p:txBody>
      </p:sp>
      <p:sp>
        <p:nvSpPr>
          <p:cNvPr id="80"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solidFill>
                  <a:srgbClr val="FFFFFF"/>
                </a:solidFill>
                <a:latin typeface="Papyrus"/>
                <a:ea typeface="Papyrus"/>
                <a:cs typeface="Papyrus"/>
                <a:sym typeface="Papyrus"/>
              </a:defRPr>
            </a:lvl1pPr>
            <a:lvl2pPr marL="808264" indent="-465364">
              <a:spcBef>
                <a:spcPts val="4500"/>
              </a:spcBef>
              <a:defRPr sz="3800">
                <a:solidFill>
                  <a:srgbClr val="FFFFFF"/>
                </a:solidFill>
                <a:latin typeface="Papyrus"/>
                <a:ea typeface="Papyrus"/>
                <a:cs typeface="Papyrus"/>
                <a:sym typeface="Papyrus"/>
              </a:defRPr>
            </a:lvl2pPr>
            <a:lvl3pPr marL="1151164" indent="-465364">
              <a:spcBef>
                <a:spcPts val="4500"/>
              </a:spcBef>
              <a:defRPr sz="3800">
                <a:solidFill>
                  <a:srgbClr val="FFFFFF"/>
                </a:solidFill>
                <a:latin typeface="Papyrus"/>
                <a:ea typeface="Papyrus"/>
                <a:cs typeface="Papyrus"/>
                <a:sym typeface="Papyrus"/>
              </a:defRPr>
            </a:lvl3pPr>
            <a:lvl4pPr marL="1494064" indent="-465364">
              <a:spcBef>
                <a:spcPts val="4500"/>
              </a:spcBef>
              <a:defRPr sz="3800">
                <a:solidFill>
                  <a:srgbClr val="FFFFFF"/>
                </a:solidFill>
                <a:latin typeface="Papyrus"/>
                <a:ea typeface="Papyrus"/>
                <a:cs typeface="Papyrus"/>
                <a:sym typeface="Papyrus"/>
              </a:defRPr>
            </a:lvl4pPr>
            <a:lvl5pPr marL="1836964" indent="-465364">
              <a:spcBef>
                <a:spcPts val="4500"/>
              </a:spcBef>
              <a:defRPr sz="3800">
                <a:solidFill>
                  <a:srgbClr val="FFFFFF"/>
                </a:solidFill>
                <a:latin typeface="Papyrus"/>
                <a:ea typeface="Papyrus"/>
                <a:cs typeface="Papyrus"/>
                <a:sym typeface="Papyrus"/>
              </a:defRPr>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11935814" y="13010554"/>
            <a:ext cx="494513" cy="511176"/>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pic>
        <p:nvPicPr>
          <p:cNvPr id="88"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89" name="Body Level One…"/>
          <p:cNvSpPr txBox="1"/>
          <p:nvPr>
            <p:ph type="body" idx="1"/>
          </p:nvPr>
        </p:nvSpPr>
        <p:spPr>
          <a:xfrm>
            <a:off x="4387453" y="1571625"/>
            <a:ext cx="15609094" cy="10144125"/>
          </a:xfrm>
          <a:prstGeom prst="rect">
            <a:avLst/>
          </a:prstGeom>
        </p:spPr>
        <p:txBody>
          <a:bodyPr/>
          <a:lstStyle>
            <a:lvl1pPr>
              <a:defRPr>
                <a:solidFill>
                  <a:srgbClr val="FFFFFF"/>
                </a:solidFill>
                <a:latin typeface="Papyrus"/>
                <a:ea typeface="Papyrus"/>
                <a:cs typeface="Papyrus"/>
                <a:sym typeface="Papyrus"/>
              </a:defRPr>
            </a:lvl1pPr>
            <a:lvl2pPr>
              <a:defRPr>
                <a:solidFill>
                  <a:srgbClr val="FFFFFF"/>
                </a:solidFill>
                <a:latin typeface="Papyrus"/>
                <a:ea typeface="Papyrus"/>
                <a:cs typeface="Papyrus"/>
                <a:sym typeface="Papyrus"/>
              </a:defRPr>
            </a:lvl2pPr>
            <a:lvl3pPr>
              <a:defRPr>
                <a:solidFill>
                  <a:srgbClr val="FFFFFF"/>
                </a:solidFill>
                <a:latin typeface="Papyrus"/>
                <a:ea typeface="Papyrus"/>
                <a:cs typeface="Papyrus"/>
                <a:sym typeface="Papyrus"/>
              </a:defRPr>
            </a:lvl3pPr>
            <a:lvl4pPr>
              <a:defRPr>
                <a:solidFill>
                  <a:srgbClr val="FFFFFF"/>
                </a:solidFill>
                <a:latin typeface="Papyrus"/>
                <a:ea typeface="Papyrus"/>
                <a:cs typeface="Papyrus"/>
                <a:sym typeface="Papyrus"/>
              </a:defRPr>
            </a:lvl4pPr>
            <a:lvl5pPr>
              <a:defRPr>
                <a:solidFill>
                  <a:srgbClr val="FFFFFF"/>
                </a:solidFill>
                <a:latin typeface="Papyrus"/>
                <a:ea typeface="Papyrus"/>
                <a:cs typeface="Papyrus"/>
                <a:sym typeface="Papyrus"/>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11935814" y="13010554"/>
            <a:ext cx="494513" cy="511176"/>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pic>
        <p:nvPicPr>
          <p:cNvPr id="97"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67" t="0" r="0" b="0"/>
          <a:stretch>
            <a:fillRect/>
          </a:stretch>
        </p:blipFill>
        <p:spPr>
          <a:xfrm>
            <a:off x="3046531" y="-45910"/>
            <a:ext cx="18290994" cy="13807787"/>
          </a:xfrm>
          <a:prstGeom prst="rect">
            <a:avLst/>
          </a:prstGeom>
          <a:ln w="12700">
            <a:miter lim="400000"/>
          </a:ln>
        </p:spPr>
      </p:pic>
      <p:sp>
        <p:nvSpPr>
          <p:cNvPr id="98" name="Image"/>
          <p:cNvSpPr/>
          <p:nvPr>
            <p:ph type="pic" sz="quarter" idx="21"/>
          </p:nvPr>
        </p:nvSpPr>
        <p:spPr>
          <a:xfrm>
            <a:off x="12442031" y="7069144"/>
            <a:ext cx="8518923" cy="5682241"/>
          </a:xfrm>
          <a:prstGeom prst="rect">
            <a:avLst/>
          </a:prstGeom>
        </p:spPr>
        <p:txBody>
          <a:bodyPr lIns="91439" tIns="45719" rIns="91439" bIns="45719" anchor="t">
            <a:noAutofit/>
          </a:bodyPr>
          <a:lstStyle/>
          <a:p>
            <a:pPr/>
          </a:p>
        </p:txBody>
      </p:sp>
      <p:sp>
        <p:nvSpPr>
          <p:cNvPr id="99" name="Image"/>
          <p:cNvSpPr/>
          <p:nvPr>
            <p:ph type="pic" sz="quarter" idx="22"/>
          </p:nvPr>
        </p:nvSpPr>
        <p:spPr>
          <a:xfrm>
            <a:off x="12192000" y="1246988"/>
            <a:ext cx="8251032" cy="5500689"/>
          </a:xfrm>
          <a:prstGeom prst="rect">
            <a:avLst/>
          </a:prstGeom>
        </p:spPr>
        <p:txBody>
          <a:bodyPr lIns="91439" tIns="45719" rIns="91439" bIns="45719" anchor="t">
            <a:noAutofit/>
          </a:bodyPr>
          <a:lstStyle/>
          <a:p>
            <a:pPr/>
          </a:p>
        </p:txBody>
      </p:sp>
      <p:sp>
        <p:nvSpPr>
          <p:cNvPr id="100" name="Image"/>
          <p:cNvSpPr/>
          <p:nvPr>
            <p:ph type="pic" idx="23"/>
          </p:nvPr>
        </p:nvSpPr>
        <p:spPr>
          <a:xfrm>
            <a:off x="-291704" y="1250156"/>
            <a:ext cx="16841392" cy="11227594"/>
          </a:xfrm>
          <a:prstGeom prst="rect">
            <a:avLst/>
          </a:prstGeom>
        </p:spPr>
        <p:txBody>
          <a:bodyPr lIns="91439" tIns="45719" rIns="91439" bIns="45719" anchor="t">
            <a:noAutofit/>
          </a:bodyPr>
          <a:lstStyle/>
          <a:p>
            <a:pPr/>
          </a:p>
        </p:txBody>
      </p:sp>
      <p:sp>
        <p:nvSpPr>
          <p:cNvPr id="101" name="Slide Number"/>
          <p:cNvSpPr txBox="1"/>
          <p:nvPr>
            <p:ph type="sldNum" sz="quarter" idx="2"/>
          </p:nvPr>
        </p:nvSpPr>
        <p:spPr>
          <a:xfrm>
            <a:off x="11935814" y="13010554"/>
            <a:ext cx="494513" cy="511176"/>
          </a:xfrm>
          <a:prstGeom prst="rect">
            <a:avLst/>
          </a:prstGeom>
          <a:effectLst/>
        </p:spPr>
        <p:txBody>
          <a:bodyPr anchor="t"/>
          <a:lstStyle>
            <a:lvl1pPr algn="ctr">
              <a:defRPr sz="2400">
                <a:solidFill>
                  <a:srgbClr val="000000"/>
                </a:solidFill>
                <a:latin typeface="+mn-lt"/>
                <a:ea typeface="+mn-ea"/>
                <a:cs typeface="+mn-cs"/>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C:\Users\Owner\AppData\Local\Microsoft\Windows\Temporary Internet Files\Content.IE5\18X3X63O\MP900439472[1].jpg" descr="C:\Users\Owner\AppData\Local\Microsoft\Windows\Temporary Internet Files\Content.IE5\18X3X63O\MP900439472[1].jpg"/>
          <p:cNvPicPr>
            <a:picLocks noChangeAspect="1"/>
          </p:cNvPicPr>
          <p:nvPr/>
        </p:nvPicPr>
        <p:blipFill>
          <a:blip r:embed="rId2">
            <a:extLst/>
          </a:blip>
          <a:srcRect l="19627" t="0" r="4907" b="6157"/>
          <a:stretch>
            <a:fillRect/>
          </a:stretch>
        </p:blipFill>
        <p:spPr>
          <a:xfrm>
            <a:off x="-103136" y="-2407203"/>
            <a:ext cx="24572399" cy="18530406"/>
          </a:xfrm>
          <a:prstGeom prst="rect">
            <a:avLst/>
          </a:prstGeom>
          <a:ln w="12700">
            <a:miter lim="400000"/>
          </a:ln>
        </p:spPr>
      </p:pic>
      <p:sp>
        <p:nvSpPr>
          <p:cNvPr id="3" name="Slide Number"/>
          <p:cNvSpPr txBox="1"/>
          <p:nvPr>
            <p:ph type="sldNum" sz="quarter" idx="2"/>
          </p:nvPr>
        </p:nvSpPr>
        <p:spPr>
          <a:xfrm>
            <a:off x="11857470" y="13144301"/>
            <a:ext cx="561976" cy="595512"/>
          </a:xfrm>
          <a:prstGeom prst="rect">
            <a:avLst/>
          </a:prstGeom>
          <a:ln w="12700">
            <a:miter lim="400000"/>
          </a:ln>
          <a:effectLst>
            <a:reflection blurRad="0" stA="50000" stPos="0" endA="0" endPos="40000" dist="0" dir="5400000" fadeDir="5400000" sx="100000" sy="-100000" kx="0" ky="0" algn="bl" rotWithShape="0"/>
          </a:effectLst>
        </p:spPr>
        <p:txBody>
          <a:bodyPr wrap="none" lIns="71437" tIns="71437" rIns="71437" bIns="71437" anchor="b">
            <a:spAutoFit/>
          </a:bodyPr>
          <a:lstStyle>
            <a:lvl1pPr algn="r">
              <a:defRPr sz="3200">
                <a:solidFill>
                  <a:srgbClr val="FFFFFF"/>
                </a:solidFill>
                <a:latin typeface="Times New Roman"/>
                <a:ea typeface="Times New Roman"/>
                <a:cs typeface="Times New Roman"/>
                <a:sym typeface="Times New Roman"/>
              </a:defRPr>
            </a:lvl1pPr>
          </a:lstStyle>
          <a:p>
            <a:pPr/>
            <a:fld id="{86CB4B4D-7CA3-9044-876B-883B54F8677D}" type="slidenum"/>
          </a:p>
        </p:txBody>
      </p:sp>
      <p:grpSp>
        <p:nvGrpSpPr>
          <p:cNvPr id="8" name="Group"/>
          <p:cNvGrpSpPr/>
          <p:nvPr/>
        </p:nvGrpSpPr>
        <p:grpSpPr>
          <a:xfrm>
            <a:off x="-2150" y="13082273"/>
            <a:ext cx="24281216" cy="633727"/>
            <a:chOff x="0" y="0"/>
            <a:chExt cx="24281215" cy="633726"/>
          </a:xfrm>
        </p:grpSpPr>
        <p:grpSp>
          <p:nvGrpSpPr>
            <p:cNvPr id="6" name="Group"/>
            <p:cNvGrpSpPr/>
            <p:nvPr/>
          </p:nvGrpSpPr>
          <p:grpSpPr>
            <a:xfrm>
              <a:off x="0" y="0"/>
              <a:ext cx="24277815" cy="633727"/>
              <a:chOff x="0" y="0"/>
              <a:chExt cx="24277814" cy="633726"/>
            </a:xfrm>
          </p:grpSpPr>
          <p:sp>
            <p:nvSpPr>
              <p:cNvPr id="4" name="Ayan Acharyya"/>
              <p:cNvSpPr txBox="1"/>
              <p:nvPr/>
            </p:nvSpPr>
            <p:spPr>
              <a:xfrm>
                <a:off x="0" y="38215"/>
                <a:ext cx="3531550" cy="595512"/>
              </a:xfrm>
              <a:prstGeom prst="rect">
                <a:avLst/>
              </a:prstGeom>
              <a:noFill/>
              <a:ln w="12700" cap="flat">
                <a:no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71437" tIns="71437" rIns="71437" bIns="71437" numCol="1" anchor="b">
                <a:noAutofit/>
              </a:bodyPr>
              <a:lstStyle>
                <a:lvl1pPr algn="l">
                  <a:defRPr sz="3200">
                    <a:solidFill>
                      <a:srgbClr val="FFFFFF"/>
                    </a:solidFill>
                    <a:latin typeface="Times New Roman"/>
                    <a:ea typeface="Times New Roman"/>
                    <a:cs typeface="Times New Roman"/>
                    <a:sym typeface="Times New Roman"/>
                  </a:defRPr>
                </a:lvl1pPr>
              </a:lstStyle>
              <a:p>
                <a:pPr/>
                <a:r>
                  <a:t>Ayan Acharyya</a:t>
                </a:r>
              </a:p>
            </p:txBody>
          </p:sp>
          <p:sp>
            <p:nvSpPr>
              <p:cNvPr id="5" name="Line"/>
              <p:cNvSpPr/>
              <p:nvPr/>
            </p:nvSpPr>
            <p:spPr>
              <a:xfrm>
                <a:off x="27134" y="0"/>
                <a:ext cx="24250681" cy="0"/>
              </a:xfrm>
              <a:prstGeom prst="line">
                <a:avLst/>
              </a:prstGeom>
              <a:noFill/>
              <a:ln w="12700" cap="flat">
                <a:solidFill>
                  <a:srgbClr val="FFFFFF">
                    <a:alpha val="45897"/>
                  </a:srgbClr>
                </a:solidFill>
                <a:prstDash val="solid"/>
                <a:miter lim="400000"/>
              </a:ln>
              <a:effectLst/>
            </p:spPr>
            <p:txBody>
              <a:bodyPr wrap="square" lIns="71437" tIns="71437" rIns="71437" bIns="71437" numCol="1" anchor="ctr">
                <a:noAutofit/>
              </a:bodyPr>
              <a:lstStyle/>
              <a:p>
                <a:pPr>
                  <a:defRPr sz="3200"/>
                </a:pPr>
              </a:p>
            </p:txBody>
          </p:sp>
        </p:grpSp>
        <p:sp>
          <p:nvSpPr>
            <p:cNvPr id="7" name="www.mso.anu.edu.au/~acharyya/"/>
            <p:cNvSpPr txBox="1"/>
            <p:nvPr/>
          </p:nvSpPr>
          <p:spPr>
            <a:xfrm>
              <a:off x="16888195" y="38215"/>
              <a:ext cx="7393021" cy="595512"/>
            </a:xfrm>
            <a:prstGeom prst="rect">
              <a:avLst/>
            </a:prstGeom>
            <a:noFill/>
            <a:ln w="12700" cap="flat">
              <a:no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71437" tIns="71437" rIns="71437" bIns="71437" numCol="1" anchor="b">
              <a:noAutofit/>
            </a:bodyPr>
            <a:lstStyle>
              <a:lvl1pPr algn="r">
                <a:defRPr sz="3200">
                  <a:solidFill>
                    <a:srgbClr val="FFFFFF"/>
                  </a:solidFill>
                  <a:latin typeface="Times New Roman"/>
                  <a:ea typeface="Times New Roman"/>
                  <a:cs typeface="Times New Roman"/>
                  <a:sym typeface="Times New Roman"/>
                </a:defRPr>
              </a:lvl1pPr>
            </a:lstStyle>
            <a:p>
              <a:pPr/>
              <a:r>
                <a:t>www.mso.anu.edu.au/~acharyya/</a:t>
              </a:r>
            </a:p>
          </p:txBody>
        </p:sp>
      </p:grpSp>
      <p:pic>
        <p:nvPicPr>
          <p:cNvPr id="9" name="ASTRO3D_Logo_LightGrey_170619.png" descr="ASTRO3D_Logo_LightGrey_170619.png"/>
          <p:cNvPicPr>
            <a:picLocks noChangeAspect="1"/>
          </p:cNvPicPr>
          <p:nvPr/>
        </p:nvPicPr>
        <p:blipFill>
          <a:blip r:embed="rId3">
            <a:extLst/>
          </a:blip>
          <a:stretch>
            <a:fillRect/>
          </a:stretch>
        </p:blipFill>
        <p:spPr>
          <a:xfrm>
            <a:off x="20492936" y="90906"/>
            <a:ext cx="3829235" cy="1412693"/>
          </a:xfrm>
          <a:prstGeom prst="rect">
            <a:avLst/>
          </a:prstGeom>
          <a:ln w="12700">
            <a:miter lim="400000"/>
          </a:ln>
        </p:spPr>
      </p:pic>
      <p:pic>
        <p:nvPicPr>
          <p:cNvPr id="10" name="anulogo.png" descr="anulogo.png"/>
          <p:cNvPicPr>
            <a:picLocks noChangeAspect="1"/>
          </p:cNvPicPr>
          <p:nvPr/>
        </p:nvPicPr>
        <p:blipFill>
          <a:blip r:embed="rId4">
            <a:extLst/>
          </a:blip>
          <a:stretch>
            <a:fillRect/>
          </a:stretch>
        </p:blipFill>
        <p:spPr>
          <a:xfrm>
            <a:off x="226400" y="79937"/>
            <a:ext cx="3196902" cy="1649684"/>
          </a:xfrm>
          <a:prstGeom prst="rect">
            <a:avLst/>
          </a:prstGeom>
          <a:ln w="12700">
            <a:miter lim="400000"/>
          </a:ln>
        </p:spPr>
      </p:pic>
      <p:sp>
        <p:nvSpPr>
          <p:cNvPr id="11" name="Title Text"/>
          <p:cNvSpPr txBox="1"/>
          <p:nvPr>
            <p:ph type="title"/>
          </p:nvPr>
        </p:nvSpPr>
        <p:spPr>
          <a:xfrm>
            <a:off x="3048000" y="12874004"/>
            <a:ext cx="9255994" cy="8419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12" name="Body Level One…"/>
          <p:cNvSpPr txBox="1"/>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Lst>
  <p:transition xmlns:p14="http://schemas.microsoft.com/office/powerpoint/2010/main" spd="med" advClick="1"/>
  <p:txStyles>
    <p:titleStyle>
      <a:lvl1pPr marL="0" marR="0" indent="0" algn="ctr" defTabSz="821531" latinLnBrk="0">
        <a:lnSpc>
          <a:spcPct val="100000"/>
        </a:lnSpc>
        <a:spcBef>
          <a:spcPts val="0"/>
        </a:spcBef>
        <a:spcAft>
          <a:spcPts val="0"/>
        </a:spcAft>
        <a:buClrTx/>
        <a:buSzTx/>
        <a:buFontTx/>
        <a:buNone/>
        <a:tabLst/>
        <a:defRPr b="0" baseline="0" cap="none" i="0" spc="0" strike="noStrike" sz="2400" u="none">
          <a:solidFill>
            <a:srgbClr val="FFFFFF"/>
          </a:solidFill>
          <a:uFillTx/>
          <a:latin typeface="Papyrus"/>
          <a:ea typeface="Papyrus"/>
          <a:cs typeface="Papyrus"/>
          <a:sym typeface="Papyrus"/>
        </a:defRPr>
      </a:lvl1pPr>
      <a:lvl2pPr marL="0" marR="0" indent="228600" algn="ctr" defTabSz="821531" latinLnBrk="0">
        <a:lnSpc>
          <a:spcPct val="100000"/>
        </a:lnSpc>
        <a:spcBef>
          <a:spcPts val="0"/>
        </a:spcBef>
        <a:spcAft>
          <a:spcPts val="0"/>
        </a:spcAft>
        <a:buClrTx/>
        <a:buSzTx/>
        <a:buFontTx/>
        <a:buNone/>
        <a:tabLst/>
        <a:defRPr b="0" baseline="0" cap="none" i="0" spc="0" strike="noStrike" sz="2400" u="none">
          <a:solidFill>
            <a:srgbClr val="FFFFFF"/>
          </a:solidFill>
          <a:uFillTx/>
          <a:latin typeface="Papyrus"/>
          <a:ea typeface="Papyrus"/>
          <a:cs typeface="Papyrus"/>
          <a:sym typeface="Papyrus"/>
        </a:defRPr>
      </a:lvl2pPr>
      <a:lvl3pPr marL="0" marR="0" indent="457200" algn="ctr" defTabSz="821531" latinLnBrk="0">
        <a:lnSpc>
          <a:spcPct val="100000"/>
        </a:lnSpc>
        <a:spcBef>
          <a:spcPts val="0"/>
        </a:spcBef>
        <a:spcAft>
          <a:spcPts val="0"/>
        </a:spcAft>
        <a:buClrTx/>
        <a:buSzTx/>
        <a:buFontTx/>
        <a:buNone/>
        <a:tabLst/>
        <a:defRPr b="0" baseline="0" cap="none" i="0" spc="0" strike="noStrike" sz="2400" u="none">
          <a:solidFill>
            <a:srgbClr val="FFFFFF"/>
          </a:solidFill>
          <a:uFillTx/>
          <a:latin typeface="Papyrus"/>
          <a:ea typeface="Papyrus"/>
          <a:cs typeface="Papyrus"/>
          <a:sym typeface="Papyrus"/>
        </a:defRPr>
      </a:lvl3pPr>
      <a:lvl4pPr marL="0" marR="0" indent="685800" algn="ctr" defTabSz="821531" latinLnBrk="0">
        <a:lnSpc>
          <a:spcPct val="100000"/>
        </a:lnSpc>
        <a:spcBef>
          <a:spcPts val="0"/>
        </a:spcBef>
        <a:spcAft>
          <a:spcPts val="0"/>
        </a:spcAft>
        <a:buClrTx/>
        <a:buSzTx/>
        <a:buFontTx/>
        <a:buNone/>
        <a:tabLst/>
        <a:defRPr b="0" baseline="0" cap="none" i="0" spc="0" strike="noStrike" sz="2400" u="none">
          <a:solidFill>
            <a:srgbClr val="FFFFFF"/>
          </a:solidFill>
          <a:uFillTx/>
          <a:latin typeface="Papyrus"/>
          <a:ea typeface="Papyrus"/>
          <a:cs typeface="Papyrus"/>
          <a:sym typeface="Papyrus"/>
        </a:defRPr>
      </a:lvl4pPr>
      <a:lvl5pPr marL="0" marR="0" indent="914400" algn="ctr" defTabSz="821531" latinLnBrk="0">
        <a:lnSpc>
          <a:spcPct val="100000"/>
        </a:lnSpc>
        <a:spcBef>
          <a:spcPts val="0"/>
        </a:spcBef>
        <a:spcAft>
          <a:spcPts val="0"/>
        </a:spcAft>
        <a:buClrTx/>
        <a:buSzTx/>
        <a:buFontTx/>
        <a:buNone/>
        <a:tabLst/>
        <a:defRPr b="0" baseline="0" cap="none" i="0" spc="0" strike="noStrike" sz="2400" u="none">
          <a:solidFill>
            <a:srgbClr val="FFFFFF"/>
          </a:solidFill>
          <a:uFillTx/>
          <a:latin typeface="Papyrus"/>
          <a:ea typeface="Papyrus"/>
          <a:cs typeface="Papyrus"/>
          <a:sym typeface="Papyrus"/>
        </a:defRPr>
      </a:lvl5pPr>
      <a:lvl6pPr marL="0" marR="0" indent="1143000" algn="ctr" defTabSz="821531" latinLnBrk="0">
        <a:lnSpc>
          <a:spcPct val="100000"/>
        </a:lnSpc>
        <a:spcBef>
          <a:spcPts val="0"/>
        </a:spcBef>
        <a:spcAft>
          <a:spcPts val="0"/>
        </a:spcAft>
        <a:buClrTx/>
        <a:buSzTx/>
        <a:buFontTx/>
        <a:buNone/>
        <a:tabLst/>
        <a:defRPr b="0" baseline="0" cap="none" i="0" spc="0" strike="noStrike" sz="2400" u="none">
          <a:solidFill>
            <a:srgbClr val="FFFFFF"/>
          </a:solidFill>
          <a:uFillTx/>
          <a:latin typeface="Papyrus"/>
          <a:ea typeface="Papyrus"/>
          <a:cs typeface="Papyrus"/>
          <a:sym typeface="Papyrus"/>
        </a:defRPr>
      </a:lvl6pPr>
      <a:lvl7pPr marL="0" marR="0" indent="1371600" algn="ctr" defTabSz="821531" latinLnBrk="0">
        <a:lnSpc>
          <a:spcPct val="100000"/>
        </a:lnSpc>
        <a:spcBef>
          <a:spcPts val="0"/>
        </a:spcBef>
        <a:spcAft>
          <a:spcPts val="0"/>
        </a:spcAft>
        <a:buClrTx/>
        <a:buSzTx/>
        <a:buFontTx/>
        <a:buNone/>
        <a:tabLst/>
        <a:defRPr b="0" baseline="0" cap="none" i="0" spc="0" strike="noStrike" sz="2400" u="none">
          <a:solidFill>
            <a:srgbClr val="FFFFFF"/>
          </a:solidFill>
          <a:uFillTx/>
          <a:latin typeface="Papyrus"/>
          <a:ea typeface="Papyrus"/>
          <a:cs typeface="Papyrus"/>
          <a:sym typeface="Papyrus"/>
        </a:defRPr>
      </a:lvl7pPr>
      <a:lvl8pPr marL="0" marR="0" indent="1600200" algn="ctr" defTabSz="821531" latinLnBrk="0">
        <a:lnSpc>
          <a:spcPct val="100000"/>
        </a:lnSpc>
        <a:spcBef>
          <a:spcPts val="0"/>
        </a:spcBef>
        <a:spcAft>
          <a:spcPts val="0"/>
        </a:spcAft>
        <a:buClrTx/>
        <a:buSzTx/>
        <a:buFontTx/>
        <a:buNone/>
        <a:tabLst/>
        <a:defRPr b="0" baseline="0" cap="none" i="0" spc="0" strike="noStrike" sz="2400" u="none">
          <a:solidFill>
            <a:srgbClr val="FFFFFF"/>
          </a:solidFill>
          <a:uFillTx/>
          <a:latin typeface="Papyrus"/>
          <a:ea typeface="Papyrus"/>
          <a:cs typeface="Papyrus"/>
          <a:sym typeface="Papyrus"/>
        </a:defRPr>
      </a:lvl8pPr>
      <a:lvl9pPr marL="0" marR="0" indent="1828800" algn="ctr" defTabSz="821531" latinLnBrk="0">
        <a:lnSpc>
          <a:spcPct val="100000"/>
        </a:lnSpc>
        <a:spcBef>
          <a:spcPts val="0"/>
        </a:spcBef>
        <a:spcAft>
          <a:spcPts val="0"/>
        </a:spcAft>
        <a:buClrTx/>
        <a:buSzTx/>
        <a:buFontTx/>
        <a:buNone/>
        <a:tabLst/>
        <a:defRPr b="0" baseline="0" cap="none" i="0" spc="0" strike="noStrike" sz="2400" u="none">
          <a:solidFill>
            <a:srgbClr val="FFFFFF"/>
          </a:solidFill>
          <a:uFillTx/>
          <a:latin typeface="Papyrus"/>
          <a:ea typeface="Papyrus"/>
          <a:cs typeface="Papyrus"/>
          <a:sym typeface="Papyrus"/>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r" defTabSz="821531"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Times New Roman"/>
        </a:defRPr>
      </a:lvl1pPr>
      <a:lvl2pPr marL="0" marR="0" indent="228600" algn="r" defTabSz="821531"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Times New Roman"/>
        </a:defRPr>
      </a:lvl2pPr>
      <a:lvl3pPr marL="0" marR="0" indent="457200" algn="r" defTabSz="821531"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Times New Roman"/>
        </a:defRPr>
      </a:lvl3pPr>
      <a:lvl4pPr marL="0" marR="0" indent="685800" algn="r" defTabSz="821531"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Times New Roman"/>
        </a:defRPr>
      </a:lvl4pPr>
      <a:lvl5pPr marL="0" marR="0" indent="914400" algn="r" defTabSz="821531"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Times New Roman"/>
        </a:defRPr>
      </a:lvl5pPr>
      <a:lvl6pPr marL="0" marR="0" indent="1143000" algn="r" defTabSz="821531"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Times New Roman"/>
        </a:defRPr>
      </a:lvl6pPr>
      <a:lvl7pPr marL="0" marR="0" indent="1371600" algn="r" defTabSz="821531"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Times New Roman"/>
        </a:defRPr>
      </a:lvl7pPr>
      <a:lvl8pPr marL="0" marR="0" indent="1600200" algn="r" defTabSz="821531"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Times New Roman"/>
        </a:defRPr>
      </a:lvl8pPr>
      <a:lvl9pPr marL="0" marR="0" indent="1828800" algn="r" defTabSz="821531"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Times New Rom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jpeg"/><Relationship Id="rId4" Type="http://schemas.openxmlformats.org/officeDocument/2006/relationships/image" Target="../media/image9.png"/><Relationship Id="rId5"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eg"/><Relationship Id="rId3" Type="http://schemas.openxmlformats.org/officeDocument/2006/relationships/image" Target="../media/image7.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23.png"/><Relationship Id="rId12" Type="http://schemas.openxmlformats.org/officeDocument/2006/relationships/image" Target="../media/image2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31.png"/><Relationship Id="rId12" Type="http://schemas.openxmlformats.org/officeDocument/2006/relationships/image" Target="../media/image3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31.png"/><Relationship Id="rId12" Type="http://schemas.openxmlformats.org/officeDocument/2006/relationships/image" Target="../media/image3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4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gif"/><Relationship Id="rId4" Type="http://schemas.openxmlformats.org/officeDocument/2006/relationships/image" Target="../media/image4.g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g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jpe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jpeg"/><Relationship Id="rId4" Type="http://schemas.openxmlformats.org/officeDocument/2006/relationships/image" Target="../media/image51.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jpeg"/><Relationship Id="rId3" Type="http://schemas.openxmlformats.org/officeDocument/2006/relationships/image" Target="../media/image19.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gif"/><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jpeg"/><Relationship Id="rId3" Type="http://schemas.openxmlformats.org/officeDocument/2006/relationships/image" Target="../media/image6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2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0.png"/><Relationship Id="rId4" Type="http://schemas.openxmlformats.org/officeDocument/2006/relationships/image" Target="../media/image24.jpeg"/><Relationship Id="rId5" Type="http://schemas.openxmlformats.org/officeDocument/2006/relationships/image" Target="../media/image71.png"/><Relationship Id="rId6" Type="http://schemas.openxmlformats.org/officeDocument/2006/relationships/image" Target="../media/image7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7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 Id="rId3" Type="http://schemas.openxmlformats.org/officeDocument/2006/relationships/image" Target="../media/image29.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 Id="rId3" Type="http://schemas.openxmlformats.org/officeDocument/2006/relationships/image" Target="../media/image29.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 Id="rId3" Type="http://schemas.openxmlformats.org/officeDocument/2006/relationships/image" Target="../media/image30.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jpeg"/><Relationship Id="rId3" Type="http://schemas.openxmlformats.org/officeDocument/2006/relationships/image" Target="../media/image7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video" Target="../media/media4.mp4"/><Relationship Id="rId3" Type="http://schemas.microsoft.com/office/2007/relationships/media" Target="../media/media4.mp4"/><Relationship Id="rId4" Type="http://schemas.openxmlformats.org/officeDocument/2006/relationships/image" Target="../media/image80.png"/><Relationship Id="rId5" Type="http://schemas.openxmlformats.org/officeDocument/2006/relationships/image" Target="../media/image8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jpeg"/><Relationship Id="rId4" Type="http://schemas.openxmlformats.org/officeDocument/2006/relationships/image" Target="../media/image8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4v"/><Relationship Id="rId3" Type="http://schemas.microsoft.com/office/2007/relationships/media" Target="../media/media1.m4v"/><Relationship Id="rId4" Type="http://schemas.openxmlformats.org/officeDocument/2006/relationships/image" Target="../media/image6.png"/><Relationship Id="rId5" Type="http://schemas.openxmlformats.org/officeDocument/2006/relationships/video" Target="../media/media2.mp4"/><Relationship Id="rId6" Type="http://schemas.microsoft.com/office/2007/relationships/media" Target="../media/media2.mp4"/><Relationship Id="rId7"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Basics of Observations…"/>
          <p:cNvSpPr txBox="1"/>
          <p:nvPr/>
        </p:nvSpPr>
        <p:spPr>
          <a:xfrm>
            <a:off x="7262504" y="3529012"/>
            <a:ext cx="9841236" cy="4448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7300">
                <a:solidFill>
                  <a:schemeClr val="accent3">
                    <a:satOff val="18648"/>
                    <a:lumOff val="5971"/>
                  </a:schemeClr>
                </a:solidFill>
                <a:latin typeface="Papyrus"/>
                <a:ea typeface="Papyrus"/>
                <a:cs typeface="Papyrus"/>
                <a:sym typeface="Papyrus"/>
              </a:defRPr>
            </a:pPr>
            <a:r>
              <a:t>Basics of Observations</a:t>
            </a:r>
          </a:p>
          <a:p>
            <a:pPr>
              <a:defRPr sz="7300">
                <a:solidFill>
                  <a:schemeClr val="accent3">
                    <a:satOff val="18648"/>
                    <a:lumOff val="5971"/>
                  </a:schemeClr>
                </a:solidFill>
                <a:latin typeface="Papyrus"/>
                <a:ea typeface="Papyrus"/>
                <a:cs typeface="Papyrus"/>
                <a:sym typeface="Papyrus"/>
              </a:defRPr>
            </a:pPr>
            <a:r>
              <a:t>and</a:t>
            </a:r>
          </a:p>
          <a:p>
            <a:pPr>
              <a:defRPr sz="7300">
                <a:solidFill>
                  <a:schemeClr val="accent3">
                    <a:satOff val="18648"/>
                    <a:lumOff val="5971"/>
                  </a:schemeClr>
                </a:solidFill>
                <a:latin typeface="Papyrus"/>
                <a:ea typeface="Papyrus"/>
                <a:cs typeface="Papyrus"/>
                <a:sym typeface="Papyrus"/>
              </a:defRPr>
            </a:pPr>
            <a:r>
              <a:t>Galaxy Evolution</a:t>
            </a:r>
          </a:p>
        </p:txBody>
      </p:sp>
      <p:sp>
        <p:nvSpPr>
          <p:cNvPr id="181" name="Ayan Acharyya…"/>
          <p:cNvSpPr txBox="1"/>
          <p:nvPr/>
        </p:nvSpPr>
        <p:spPr>
          <a:xfrm>
            <a:off x="3859951" y="9210362"/>
            <a:ext cx="19983513" cy="3076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r">
              <a:defRPr>
                <a:solidFill>
                  <a:srgbClr val="FFFFFF"/>
                </a:solidFill>
                <a:latin typeface="Papyrus"/>
                <a:ea typeface="Papyrus"/>
                <a:cs typeface="Papyrus"/>
                <a:sym typeface="Papyrus"/>
              </a:defRPr>
            </a:pPr>
            <a:r>
              <a:t>Ayan Acharyya</a:t>
            </a:r>
          </a:p>
          <a:p>
            <a:pPr algn="r">
              <a:defRPr>
                <a:solidFill>
                  <a:srgbClr val="FFFFFF"/>
                </a:solidFill>
                <a:latin typeface="Papyrus"/>
                <a:ea typeface="Papyrus"/>
                <a:cs typeface="Papyrus"/>
                <a:sym typeface="Papyrus"/>
              </a:defRPr>
            </a:pPr>
            <a:r>
              <a:t>Mount Stromlo Observatory, Australian National University</a:t>
            </a:r>
          </a:p>
          <a:p>
            <a:pPr algn="r">
              <a:defRPr>
                <a:solidFill>
                  <a:srgbClr val="FFFFFF"/>
                </a:solidFill>
                <a:latin typeface="Papyrus"/>
                <a:ea typeface="Papyrus"/>
                <a:cs typeface="Papyrus"/>
                <a:sym typeface="Papyrus"/>
              </a:defRPr>
            </a:pPr>
            <a:r>
              <a:t>ARC Centre of Excellence for All Sky Astrophyiscs in 3D (ASTRO3D)</a:t>
            </a:r>
          </a:p>
        </p:txBody>
      </p:sp>
      <p:sp>
        <p:nvSpPr>
          <p:cNvPr id="182" name="Slide Number"/>
          <p:cNvSpPr txBox="1"/>
          <p:nvPr>
            <p:ph type="sldNum" sz="quarter" idx="2"/>
          </p:nvPr>
        </p:nvSpPr>
        <p:spPr>
          <a:xfrm>
            <a:off x="12060670" y="13144301"/>
            <a:ext cx="358776"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 name="Therefore, our aim is to collect the light"/>
          <p:cNvSpPr txBox="1"/>
          <p:nvPr/>
        </p:nvSpPr>
        <p:spPr>
          <a:xfrm>
            <a:off x="1176162" y="9489006"/>
            <a:ext cx="11684389" cy="288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Therefore, our aim is to collect the light</a:t>
            </a:r>
          </a:p>
        </p:txBody>
      </p:sp>
      <p:sp>
        <p:nvSpPr>
          <p:cNvPr id="237" name="Information about this evolution is contained in the light from the galaxies"/>
          <p:cNvSpPr txBox="1"/>
          <p:nvPr/>
        </p:nvSpPr>
        <p:spPr>
          <a:xfrm>
            <a:off x="1837537" y="5833711"/>
            <a:ext cx="20708926" cy="288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rgbClr val="FFFFFF"/>
                </a:solidFill>
                <a:latin typeface="Papyrus"/>
                <a:ea typeface="Papyrus"/>
                <a:cs typeface="Papyrus"/>
                <a:sym typeface="Papyrus"/>
              </a:defRPr>
            </a:lvl1pPr>
          </a:lstStyle>
          <a:p>
            <a:pPr/>
            <a:r>
              <a:t>Information about this evolution is contained in the light from the galaxies</a:t>
            </a:r>
          </a:p>
        </p:txBody>
      </p:sp>
      <p:sp>
        <p:nvSpPr>
          <p:cNvPr id="238" name="Production/accumulation of these elements in galaxies impacts how galaxies grow and evolve"/>
          <p:cNvSpPr txBox="1"/>
          <p:nvPr/>
        </p:nvSpPr>
        <p:spPr>
          <a:xfrm>
            <a:off x="1837537" y="2016242"/>
            <a:ext cx="20708926" cy="288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Production/accumulation of these elements in galaxies impacts how galaxies grow and evolve</a:t>
            </a:r>
          </a:p>
        </p:txBody>
      </p:sp>
      <p:sp>
        <p:nvSpPr>
          <p:cNvPr id="239" name="But light from which galaxies?"/>
          <p:cNvSpPr txBox="1"/>
          <p:nvPr/>
        </p:nvSpPr>
        <p:spPr>
          <a:xfrm>
            <a:off x="13226336" y="9651179"/>
            <a:ext cx="11684390" cy="288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But light from which galaxies?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7"/>
                                        </p:tgtEl>
                                        <p:attrNameLst>
                                          <p:attrName>style.visibility</p:attrName>
                                        </p:attrNameLst>
                                      </p:cBhvr>
                                      <p:to>
                                        <p:strVal val="visible"/>
                                      </p:to>
                                    </p:set>
                                  </p:childTnLst>
                                </p:cTn>
                              </p:par>
                            </p:childTnLst>
                          </p:cTn>
                        </p:par>
                        <p:par>
                          <p:cTn id="7" fill="hold">
                            <p:stCondLst>
                              <p:cond delay="0"/>
                            </p:stCondLst>
                            <p:childTnLst>
                              <p:par>
                                <p:cTn id="8" presetClass="emph" nodeType="withEffect" presetID="9" grpId="2" fill="hold">
                                  <p:stCondLst>
                                    <p:cond delay="0"/>
                                  </p:stCondLst>
                                  <p:childTnLst>
                                    <p:set>
                                      <p:cBhvr>
                                        <p:cTn id="9" dur="indefinite" fill="hold"/>
                                        <p:tgtEl>
                                          <p:spTgt spid="238"/>
                                        </p:tgtEl>
                                        <p:attrNameLst>
                                          <p:attrName>style.opacity</p:attrName>
                                        </p:attrNameLst>
                                      </p:cBhvr>
                                      <p:to>
                                        <p:strVal val="0.30"/>
                                      </p:to>
                                    </p:set>
                                    <p:animEffect filter="image" prLst="opacity: 0.30; ">
                                      <p:cBhvr>
                                        <p:cTn id="10" dur="indefinite" fill="hold"/>
                                        <p:tgtEl>
                                          <p:spTgt spid="238"/>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36"/>
                                        </p:tgtEl>
                                        <p:attrNameLst>
                                          <p:attrName>style.visibility</p:attrName>
                                        </p:attrNameLst>
                                      </p:cBhvr>
                                      <p:to>
                                        <p:strVal val="visible"/>
                                      </p:to>
                                    </p:set>
                                  </p:childTnLst>
                                </p:cTn>
                              </p:par>
                            </p:childTnLst>
                          </p:cTn>
                        </p:par>
                        <p:par>
                          <p:cTn id="15" fill="hold">
                            <p:stCondLst>
                              <p:cond delay="0"/>
                            </p:stCondLst>
                            <p:childTnLst>
                              <p:par>
                                <p:cTn id="16" presetClass="emph" nodeType="withEffect" presetID="9" grpId="4" fill="hold">
                                  <p:stCondLst>
                                    <p:cond delay="0"/>
                                  </p:stCondLst>
                                  <p:childTnLst>
                                    <p:set>
                                      <p:cBhvr>
                                        <p:cTn id="17" dur="indefinite" fill="hold"/>
                                        <p:tgtEl>
                                          <p:spTgt spid="237"/>
                                        </p:tgtEl>
                                        <p:attrNameLst>
                                          <p:attrName>style.opacity</p:attrName>
                                        </p:attrNameLst>
                                      </p:cBhvr>
                                      <p:to>
                                        <p:strVal val="0.30"/>
                                      </p:to>
                                    </p:set>
                                    <p:animEffect filter="image" prLst="opacity: 0.30; ">
                                      <p:cBhvr>
                                        <p:cTn id="18" dur="indefinite" fill="hold"/>
                                        <p:tgtEl>
                                          <p:spTgt spid="237"/>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39"/>
                                        </p:tgtEl>
                                        <p:attrNameLst>
                                          <p:attrName>style.visibility</p:attrName>
                                        </p:attrNameLst>
                                      </p:cBhvr>
                                      <p:to>
                                        <p:strVal val="visible"/>
                                      </p:to>
                                    </p:set>
                                  </p:childTnLst>
                                </p:cTn>
                              </p:par>
                            </p:childTnLst>
                          </p:cTn>
                        </p:par>
                        <p:par>
                          <p:cTn id="23" fill="hold">
                            <p:stCondLst>
                              <p:cond delay="0"/>
                            </p:stCondLst>
                            <p:childTnLst>
                              <p:par>
                                <p:cTn id="24" presetClass="emph" nodeType="withEffect" presetID="9" grpId="6" fill="hold">
                                  <p:stCondLst>
                                    <p:cond delay="0"/>
                                  </p:stCondLst>
                                  <p:childTnLst>
                                    <p:set>
                                      <p:cBhvr>
                                        <p:cTn id="25" dur="indefinite" fill="hold"/>
                                        <p:tgtEl>
                                          <p:spTgt spid="236"/>
                                        </p:tgtEl>
                                        <p:attrNameLst>
                                          <p:attrName>style.opacity</p:attrName>
                                        </p:attrNameLst>
                                      </p:cBhvr>
                                      <p:to>
                                        <p:strVal val="0.30"/>
                                      </p:to>
                                    </p:set>
                                    <p:animEffect filter="image" prLst="opacity: 0.30; ">
                                      <p:cBhvr>
                                        <p:cTn id="26" dur="indefinite" fill="hold"/>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 grpId="3"/>
      <p:bldP build="whole" bldLvl="1" animBg="1" rev="0" advAuto="0" spid="239" grpId="5"/>
      <p:bldP build="whole" bldLvl="1" animBg="1" rev="0" advAuto="0" spid="238" grpId="2"/>
      <p:bldP build="whole" bldLvl="1" animBg="1" rev="0" advAuto="0" spid="237" grpId="1"/>
      <p:bldP build="whole" bldLvl="1" animBg="1" rev="0" advAuto="0" spid="236" grpId="6"/>
      <p:bldP build="whole" bldLvl="1" animBg="1" rev="0" advAuto="0" spid="237" grpId="4"/>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43" name="Group"/>
          <p:cNvGrpSpPr/>
          <p:nvPr/>
        </p:nvGrpSpPr>
        <p:grpSpPr>
          <a:xfrm>
            <a:off x="0" y="2714778"/>
            <a:ext cx="24384000" cy="9424362"/>
            <a:chOff x="0" y="0"/>
            <a:chExt cx="24384000" cy="9424361"/>
          </a:xfrm>
        </p:grpSpPr>
        <p:pic>
          <p:nvPicPr>
            <p:cNvPr id="241" name="bigbang.jpeg" descr="bigbang.jpeg"/>
            <p:cNvPicPr>
              <a:picLocks noChangeAspect="1"/>
            </p:cNvPicPr>
            <p:nvPr/>
          </p:nvPicPr>
          <p:blipFill>
            <a:blip r:embed="rId3">
              <a:extLst/>
            </a:blip>
            <a:stretch>
              <a:fillRect/>
            </a:stretch>
          </p:blipFill>
          <p:spPr>
            <a:xfrm>
              <a:off x="0" y="0"/>
              <a:ext cx="24384000" cy="8794444"/>
            </a:xfrm>
            <a:prstGeom prst="rect">
              <a:avLst/>
            </a:prstGeom>
            <a:ln w="12700" cap="flat">
              <a:noFill/>
              <a:miter lim="400000"/>
            </a:ln>
            <a:effectLst/>
          </p:spPr>
        </p:pic>
        <p:sp>
          <p:nvSpPr>
            <p:cNvPr id="242" name="astrobites.org"/>
            <p:cNvSpPr txBox="1"/>
            <p:nvPr/>
          </p:nvSpPr>
          <p:spPr>
            <a:xfrm>
              <a:off x="19135" y="8824286"/>
              <a:ext cx="246390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i="1" sz="3000">
                  <a:solidFill>
                    <a:srgbClr val="FFFFFF"/>
                  </a:solidFill>
                  <a:latin typeface="Helvetica"/>
                  <a:ea typeface="Helvetica"/>
                  <a:cs typeface="Helvetica"/>
                  <a:sym typeface="Helvetica"/>
                </a:defRPr>
              </a:lvl1pPr>
            </a:lstStyle>
            <a:p>
              <a:pPr/>
              <a:r>
                <a:t>astrobites.org</a:t>
              </a:r>
            </a:p>
          </p:txBody>
        </p:sp>
      </p:grpSp>
      <p:sp>
        <p:nvSpPr>
          <p:cNvPr id="244" name="Slide Number"/>
          <p:cNvSpPr txBox="1"/>
          <p:nvPr>
            <p:ph type="sldNum" sz="quarter" idx="2"/>
          </p:nvPr>
        </p:nvSpPr>
        <p:spPr>
          <a:xfrm>
            <a:off x="11872551" y="13144301"/>
            <a:ext cx="546895"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Where it all began…"/>
          <p:cNvSpPr txBox="1"/>
          <p:nvPr/>
        </p:nvSpPr>
        <p:spPr>
          <a:xfrm>
            <a:off x="4747452" y="419348"/>
            <a:ext cx="13814338"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7000">
                <a:solidFill>
                  <a:schemeClr val="accent3">
                    <a:satOff val="18648"/>
                    <a:lumOff val="5971"/>
                  </a:schemeClr>
                </a:solidFill>
                <a:latin typeface="Papyrus"/>
                <a:ea typeface="Papyrus"/>
                <a:cs typeface="Papyrus"/>
                <a:sym typeface="Papyrus"/>
              </a:defRPr>
            </a:lvl1pPr>
          </a:lstStyle>
          <a:p>
            <a:pPr/>
            <a:r>
              <a:t>Where it all began…</a:t>
            </a:r>
          </a:p>
        </p:txBody>
      </p:sp>
      <p:grpSp>
        <p:nvGrpSpPr>
          <p:cNvPr id="248" name="Group"/>
          <p:cNvGrpSpPr/>
          <p:nvPr/>
        </p:nvGrpSpPr>
        <p:grpSpPr>
          <a:xfrm>
            <a:off x="19216221" y="2985086"/>
            <a:ext cx="4882530" cy="9393876"/>
            <a:chOff x="0" y="-50799"/>
            <a:chExt cx="4882528" cy="9393874"/>
          </a:xfrm>
        </p:grpSpPr>
        <p:pic>
          <p:nvPicPr>
            <p:cNvPr id="246" name="Oval Oval" descr="Oval Oval"/>
            <p:cNvPicPr>
              <a:picLocks noChangeAspect="0"/>
            </p:cNvPicPr>
            <p:nvPr/>
          </p:nvPicPr>
          <p:blipFill>
            <a:blip r:embed="rId4">
              <a:extLst/>
            </a:blip>
            <a:stretch>
              <a:fillRect/>
            </a:stretch>
          </p:blipFill>
          <p:spPr>
            <a:xfrm>
              <a:off x="3065900" y="-50800"/>
              <a:ext cx="1195127" cy="7847071"/>
            </a:xfrm>
            <a:prstGeom prst="rect">
              <a:avLst/>
            </a:prstGeom>
            <a:effectLst>
              <a:outerShdw sx="100000" sy="100000" kx="0" ky="0" algn="b" rotWithShape="0" blurRad="50800" dist="25400" dir="5400000">
                <a:srgbClr val="000000">
                  <a:alpha val="50000"/>
                </a:srgbClr>
              </a:outerShdw>
            </a:effectLst>
          </p:spPr>
        </p:pic>
        <p:sp>
          <p:nvSpPr>
            <p:cNvPr id="247" name="Local universe: fairly well studied"/>
            <p:cNvSpPr/>
            <p:nvPr/>
          </p:nvSpPr>
          <p:spPr>
            <a:xfrm>
              <a:off x="0" y="9343074"/>
              <a:ext cx="488252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584200">
                <a:defRPr sz="4200">
                  <a:solidFill>
                    <a:schemeClr val="accent3">
                      <a:satOff val="18648"/>
                      <a:lumOff val="5971"/>
                    </a:schemeClr>
                  </a:solidFill>
                  <a:latin typeface="Papyrus"/>
                  <a:ea typeface="Papyrus"/>
                  <a:cs typeface="Papyrus"/>
                  <a:sym typeface="Papyrus"/>
                </a:defRPr>
              </a:lvl1pPr>
            </a:lstStyle>
            <a:p>
              <a:pPr/>
              <a:r>
                <a:t>Local universe: fairly well studied</a:t>
              </a:r>
            </a:p>
          </p:txBody>
        </p:sp>
      </p:grpSp>
      <p:grpSp>
        <p:nvGrpSpPr>
          <p:cNvPr id="251" name="Group"/>
          <p:cNvGrpSpPr/>
          <p:nvPr/>
        </p:nvGrpSpPr>
        <p:grpSpPr>
          <a:xfrm>
            <a:off x="14027607" y="3156884"/>
            <a:ext cx="8217313" cy="9346042"/>
            <a:chOff x="0" y="-50799"/>
            <a:chExt cx="8217311" cy="9346041"/>
          </a:xfrm>
        </p:grpSpPr>
        <p:pic>
          <p:nvPicPr>
            <p:cNvPr id="249" name="Oval Oval" descr="Oval Oval"/>
            <p:cNvPicPr>
              <a:picLocks noChangeAspect="0"/>
            </p:cNvPicPr>
            <p:nvPr/>
          </p:nvPicPr>
          <p:blipFill>
            <a:blip r:embed="rId5">
              <a:extLst/>
            </a:blip>
            <a:stretch>
              <a:fillRect/>
            </a:stretch>
          </p:blipFill>
          <p:spPr>
            <a:xfrm>
              <a:off x="2461712" y="-50800"/>
              <a:ext cx="5755600" cy="7500000"/>
            </a:xfrm>
            <a:prstGeom prst="rect">
              <a:avLst/>
            </a:prstGeom>
            <a:effectLst>
              <a:outerShdw sx="100000" sy="100000" kx="0" ky="0" algn="b" rotWithShape="0" blurRad="50800" dist="25400" dir="5400000">
                <a:srgbClr val="000000">
                  <a:alpha val="50000"/>
                </a:srgbClr>
              </a:outerShdw>
            </a:effectLst>
          </p:spPr>
        </p:pic>
        <p:sp>
          <p:nvSpPr>
            <p:cNvPr id="250" name="Distant universe: poorly understood"/>
            <p:cNvSpPr/>
            <p:nvPr/>
          </p:nvSpPr>
          <p:spPr>
            <a:xfrm>
              <a:off x="0" y="9295241"/>
              <a:ext cx="6359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584200">
                <a:defRPr sz="4200">
                  <a:solidFill>
                    <a:schemeClr val="accent3">
                      <a:satOff val="18648"/>
                      <a:lumOff val="5971"/>
                    </a:schemeClr>
                  </a:solidFill>
                  <a:latin typeface="Papyrus"/>
                  <a:ea typeface="Papyrus"/>
                  <a:cs typeface="Papyrus"/>
                  <a:sym typeface="Papyrus"/>
                </a:defRPr>
              </a:lvl1pPr>
            </a:lstStyle>
            <a:p>
              <a:pPr/>
              <a:r>
                <a:t>Distant universe: poorly understood</a:t>
              </a:r>
            </a:p>
          </p:txBody>
        </p:sp>
      </p:grpSp>
      <p:sp>
        <p:nvSpPr>
          <p:cNvPr id="252" name="Present day"/>
          <p:cNvSpPr txBox="1"/>
          <p:nvPr/>
        </p:nvSpPr>
        <p:spPr>
          <a:xfrm>
            <a:off x="19966289" y="1721011"/>
            <a:ext cx="4882530" cy="1079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a:solidFill>
                  <a:srgbClr val="FFFFFF"/>
                </a:solidFill>
                <a:latin typeface="Papyrus"/>
                <a:ea typeface="Papyrus"/>
                <a:cs typeface="Papyrus"/>
                <a:sym typeface="Papyrus"/>
              </a:defRPr>
            </a:lvl1pPr>
          </a:lstStyle>
          <a:p>
            <a:pPr/>
            <a:r>
              <a:t>Present day</a:t>
            </a:r>
          </a:p>
        </p:txBody>
      </p:sp>
      <p:sp>
        <p:nvSpPr>
          <p:cNvPr id="253" name="Past"/>
          <p:cNvSpPr txBox="1"/>
          <p:nvPr/>
        </p:nvSpPr>
        <p:spPr>
          <a:xfrm>
            <a:off x="-938306" y="1721011"/>
            <a:ext cx="4882529" cy="1079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a:solidFill>
                  <a:srgbClr val="FFFFFF"/>
                </a:solidFill>
                <a:latin typeface="Papyrus"/>
                <a:ea typeface="Papyrus"/>
                <a:cs typeface="Papyrus"/>
                <a:sym typeface="Papyrus"/>
              </a:defRPr>
            </a:lvl1pPr>
          </a:lstStyle>
          <a:p>
            <a:pPr/>
            <a:r>
              <a:t>Past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8" grpId="2"/>
      <p:bldP build="whole" bldLvl="1" animBg="1" rev="0" advAuto="0" spid="251" grpId="3"/>
      <p:bldP build="whole" bldLvl="1" animBg="1" rev="0" advAuto="0" spid="248"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But how do we actually see the past?"/>
          <p:cNvSpPr txBox="1"/>
          <p:nvPr/>
        </p:nvSpPr>
        <p:spPr>
          <a:xfrm>
            <a:off x="2777105" y="4995862"/>
            <a:ext cx="18829790"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But how do we actually see the past?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c89eced5c3a2e2f8ea247aee284ab048_28-collection-of-human-stages-of-life-clipart-high-quality-_1679-754.jpeg" descr="c89eced5c3a2e2f8ea247aee284ab048_28-collection-of-human-stages-of-life-clipart-high-quality-_1679-754.jpeg"/>
          <p:cNvPicPr>
            <a:picLocks noChangeAspect="1"/>
          </p:cNvPicPr>
          <p:nvPr/>
        </p:nvPicPr>
        <p:blipFill>
          <a:blip r:embed="rId3">
            <a:extLst/>
          </a:blip>
          <a:srcRect l="40288" t="0" r="45827" b="0"/>
          <a:stretch>
            <a:fillRect/>
          </a:stretch>
        </p:blipFill>
        <p:spPr>
          <a:xfrm>
            <a:off x="920171" y="2523222"/>
            <a:ext cx="3226029" cy="10434516"/>
          </a:xfrm>
          <a:prstGeom prst="rect">
            <a:avLst/>
          </a:prstGeom>
          <a:ln w="12700">
            <a:miter lim="400000"/>
          </a:ln>
        </p:spPr>
      </p:pic>
      <p:grpSp>
        <p:nvGrpSpPr>
          <p:cNvPr id="263" name="Group"/>
          <p:cNvGrpSpPr/>
          <p:nvPr/>
        </p:nvGrpSpPr>
        <p:grpSpPr>
          <a:xfrm>
            <a:off x="920172" y="4830909"/>
            <a:ext cx="3226207" cy="8297292"/>
            <a:chOff x="0" y="0"/>
            <a:chExt cx="3226205" cy="8297290"/>
          </a:xfrm>
        </p:grpSpPr>
        <p:pic>
          <p:nvPicPr>
            <p:cNvPr id="261" name="c89eced5c3a2e2f8ea247aee284ab048_28-collection-of-human-stages-of-life-clipart-high-quality-_1679-754.jpeg" descr="c89eced5c3a2e2f8ea247aee284ab048_28-collection-of-human-stages-of-life-clipart-high-quality-_1679-754.jpeg"/>
            <p:cNvPicPr>
              <a:picLocks noChangeAspect="1"/>
            </p:cNvPicPr>
            <p:nvPr/>
          </p:nvPicPr>
          <p:blipFill>
            <a:blip r:embed="rId3">
              <a:extLst/>
            </a:blip>
            <a:srcRect l="26514" t="19007" r="59343" b="0"/>
            <a:stretch>
              <a:fillRect/>
            </a:stretch>
          </p:blipFill>
          <p:spPr>
            <a:xfrm>
              <a:off x="0" y="0"/>
              <a:ext cx="3226206" cy="8297291"/>
            </a:xfrm>
            <a:prstGeom prst="rect">
              <a:avLst/>
            </a:prstGeom>
            <a:ln w="12700" cap="flat">
              <a:noFill/>
              <a:miter lim="400000"/>
            </a:ln>
            <a:effectLst/>
          </p:spPr>
        </p:pic>
        <p:sp>
          <p:nvSpPr>
            <p:cNvPr id="262" name="Rectangle"/>
            <p:cNvSpPr/>
            <p:nvPr/>
          </p:nvSpPr>
          <p:spPr>
            <a:xfrm>
              <a:off x="29054" y="5010473"/>
              <a:ext cx="905824" cy="1170537"/>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grpSp>
        <p:nvGrpSpPr>
          <p:cNvPr id="271" name="Group"/>
          <p:cNvGrpSpPr/>
          <p:nvPr/>
        </p:nvGrpSpPr>
        <p:grpSpPr>
          <a:xfrm>
            <a:off x="4490906" y="4830996"/>
            <a:ext cx="5324548" cy="8297292"/>
            <a:chOff x="-82549" y="0"/>
            <a:chExt cx="5324547" cy="8297290"/>
          </a:xfrm>
        </p:grpSpPr>
        <p:pic>
          <p:nvPicPr>
            <p:cNvPr id="264" name="c89eced5c3a2e2f8ea247aee284ab048_28-collection-of-human-stages-of-life-clipart-high-quality-_1679-754.jpeg" descr="c89eced5c3a2e2f8ea247aee284ab048_28-collection-of-human-stages-of-life-clipart-high-quality-_1679-754.jpeg"/>
            <p:cNvPicPr>
              <a:picLocks noChangeAspect="1"/>
            </p:cNvPicPr>
            <p:nvPr/>
          </p:nvPicPr>
          <p:blipFill>
            <a:blip r:embed="rId4">
              <a:extLst/>
            </a:blip>
            <a:srcRect l="26514" t="19007" r="59343" b="0"/>
            <a:stretch>
              <a:fillRect/>
            </a:stretch>
          </p:blipFill>
          <p:spPr>
            <a:xfrm>
              <a:off x="2015791" y="0"/>
              <a:ext cx="3226207" cy="8297291"/>
            </a:xfrm>
            <a:prstGeom prst="rect">
              <a:avLst/>
            </a:prstGeom>
            <a:ln w="12700" cap="flat">
              <a:noFill/>
              <a:miter lim="400000"/>
            </a:ln>
            <a:effectLst/>
          </p:spPr>
        </p:pic>
        <p:grpSp>
          <p:nvGrpSpPr>
            <p:cNvPr id="269" name="Group"/>
            <p:cNvGrpSpPr/>
            <p:nvPr/>
          </p:nvGrpSpPr>
          <p:grpSpPr>
            <a:xfrm>
              <a:off x="-82550" y="2720017"/>
              <a:ext cx="1776255" cy="1921607"/>
              <a:chOff x="-82549" y="-361552"/>
              <a:chExt cx="1776254" cy="1921606"/>
            </a:xfrm>
          </p:grpSpPr>
          <p:pic>
            <p:nvPicPr>
              <p:cNvPr id="265" name="Line Line" descr="Line Line"/>
              <p:cNvPicPr>
                <a:picLocks noChangeAspect="0"/>
              </p:cNvPicPr>
              <p:nvPr/>
            </p:nvPicPr>
            <p:blipFill>
              <a:blip r:embed="rId5">
                <a:extLst/>
              </a:blip>
              <a:stretch>
                <a:fillRect/>
              </a:stretch>
            </p:blipFill>
            <p:spPr>
              <a:xfrm>
                <a:off x="-82550" y="-361553"/>
                <a:ext cx="1776255" cy="722080"/>
              </a:xfrm>
              <a:prstGeom prst="rect">
                <a:avLst/>
              </a:prstGeom>
              <a:effectLst/>
            </p:spPr>
          </p:pic>
          <p:pic>
            <p:nvPicPr>
              <p:cNvPr id="267" name="Line Line" descr="Line Line"/>
              <p:cNvPicPr>
                <a:picLocks noChangeAspect="0"/>
              </p:cNvPicPr>
              <p:nvPr/>
            </p:nvPicPr>
            <p:blipFill>
              <a:blip r:embed="rId5">
                <a:extLst/>
              </a:blip>
              <a:stretch>
                <a:fillRect/>
              </a:stretch>
            </p:blipFill>
            <p:spPr>
              <a:xfrm>
                <a:off x="-82550" y="837975"/>
                <a:ext cx="1776255" cy="722079"/>
              </a:xfrm>
              <a:prstGeom prst="rect">
                <a:avLst/>
              </a:prstGeom>
              <a:effectLst/>
            </p:spPr>
          </p:pic>
        </p:grpSp>
        <p:sp>
          <p:nvSpPr>
            <p:cNvPr id="270" name="Rectangle"/>
            <p:cNvSpPr/>
            <p:nvPr/>
          </p:nvSpPr>
          <p:spPr>
            <a:xfrm>
              <a:off x="2022830" y="5018121"/>
              <a:ext cx="905824" cy="1170537"/>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grpSp>
        <p:nvGrpSpPr>
          <p:cNvPr id="278" name="Group"/>
          <p:cNvGrpSpPr/>
          <p:nvPr/>
        </p:nvGrpSpPr>
        <p:grpSpPr>
          <a:xfrm>
            <a:off x="4513438" y="7249860"/>
            <a:ext cx="5279484" cy="5656884"/>
            <a:chOff x="-82549" y="0"/>
            <a:chExt cx="5279482" cy="5656883"/>
          </a:xfrm>
        </p:grpSpPr>
        <p:pic>
          <p:nvPicPr>
            <p:cNvPr id="272" name="c89eced5c3a2e2f8ea247aee284ab048_28-collection-of-human-stages-of-life-clipart-high-quality-_1679-754.jpeg" descr="c89eced5c3a2e2f8ea247aee284ab048_28-collection-of-human-stages-of-life-clipart-high-quality-_1679-754.jpeg"/>
            <p:cNvPicPr>
              <a:picLocks noChangeAspect="1"/>
            </p:cNvPicPr>
            <p:nvPr/>
          </p:nvPicPr>
          <p:blipFill>
            <a:blip r:embed="rId4">
              <a:extLst/>
            </a:blip>
            <a:srcRect l="15832" t="46361" r="70429" b="0"/>
            <a:stretch>
              <a:fillRect/>
            </a:stretch>
          </p:blipFill>
          <p:spPr>
            <a:xfrm>
              <a:off x="1970807" y="0"/>
              <a:ext cx="3226126" cy="5656884"/>
            </a:xfrm>
            <a:prstGeom prst="rect">
              <a:avLst/>
            </a:prstGeom>
            <a:ln w="12700" cap="flat">
              <a:noFill/>
              <a:miter lim="400000"/>
            </a:ln>
            <a:effectLst/>
          </p:spPr>
        </p:pic>
        <p:grpSp>
          <p:nvGrpSpPr>
            <p:cNvPr id="277" name="Group"/>
            <p:cNvGrpSpPr/>
            <p:nvPr/>
          </p:nvGrpSpPr>
          <p:grpSpPr>
            <a:xfrm>
              <a:off x="-82550" y="1867212"/>
              <a:ext cx="1776255" cy="1921607"/>
              <a:chOff x="-82549" y="-361552"/>
              <a:chExt cx="1776254" cy="1921606"/>
            </a:xfrm>
          </p:grpSpPr>
          <p:pic>
            <p:nvPicPr>
              <p:cNvPr id="273" name="Line Line" descr="Line Line"/>
              <p:cNvPicPr>
                <a:picLocks noChangeAspect="0"/>
              </p:cNvPicPr>
              <p:nvPr/>
            </p:nvPicPr>
            <p:blipFill>
              <a:blip r:embed="rId5">
                <a:extLst/>
              </a:blip>
              <a:stretch>
                <a:fillRect/>
              </a:stretch>
            </p:blipFill>
            <p:spPr>
              <a:xfrm>
                <a:off x="-82550" y="-361553"/>
                <a:ext cx="1776255" cy="722080"/>
              </a:xfrm>
              <a:prstGeom prst="rect">
                <a:avLst/>
              </a:prstGeom>
              <a:effectLst/>
            </p:spPr>
          </p:pic>
          <p:pic>
            <p:nvPicPr>
              <p:cNvPr id="275" name="Line Line" descr="Line Line"/>
              <p:cNvPicPr>
                <a:picLocks noChangeAspect="0"/>
              </p:cNvPicPr>
              <p:nvPr/>
            </p:nvPicPr>
            <p:blipFill>
              <a:blip r:embed="rId5">
                <a:extLst/>
              </a:blip>
              <a:stretch>
                <a:fillRect/>
              </a:stretch>
            </p:blipFill>
            <p:spPr>
              <a:xfrm>
                <a:off x="-82550" y="837975"/>
                <a:ext cx="1776255" cy="722079"/>
              </a:xfrm>
              <a:prstGeom prst="rect">
                <a:avLst/>
              </a:prstGeom>
              <a:effectLst/>
            </p:spPr>
          </p:pic>
        </p:grpSp>
      </p:grpSp>
      <p:sp>
        <p:nvSpPr>
          <p:cNvPr id="2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0" name="c89eced5c3a2e2f8ea247aee284ab048_28-collection-of-human-stages-of-life-clipart-high-quality-_1679-754.jpeg" descr="c89eced5c3a2e2f8ea247aee284ab048_28-collection-of-human-stages-of-life-clipart-high-quality-_1679-754.jpeg"/>
          <p:cNvPicPr>
            <a:picLocks noChangeAspect="1"/>
          </p:cNvPicPr>
          <p:nvPr/>
        </p:nvPicPr>
        <p:blipFill>
          <a:blip r:embed="rId3">
            <a:extLst/>
          </a:blip>
          <a:srcRect l="15832" t="46361" r="70429" b="0"/>
          <a:stretch>
            <a:fillRect/>
          </a:stretch>
        </p:blipFill>
        <p:spPr>
          <a:xfrm>
            <a:off x="920172" y="7249860"/>
            <a:ext cx="3226125" cy="5656884"/>
          </a:xfrm>
          <a:prstGeom prst="rect">
            <a:avLst/>
          </a:prstGeom>
          <a:ln w="12700">
            <a:miter lim="400000"/>
          </a:ln>
        </p:spPr>
      </p:pic>
      <p:pic>
        <p:nvPicPr>
          <p:cNvPr id="281" name="c89eced5c3a2e2f8ea247aee284ab048_28-collection-of-human-stages-of-life-clipart-high-quality-_1679-754.jpeg" descr="c89eced5c3a2e2f8ea247aee284ab048_28-collection-of-human-stages-of-life-clipart-high-quality-_1679-754.jpeg"/>
          <p:cNvPicPr>
            <a:picLocks noChangeAspect="1"/>
          </p:cNvPicPr>
          <p:nvPr/>
        </p:nvPicPr>
        <p:blipFill>
          <a:blip r:embed="rId3">
            <a:extLst/>
          </a:blip>
          <a:srcRect l="453" t="64005" r="83855" b="0"/>
          <a:stretch>
            <a:fillRect/>
          </a:stretch>
        </p:blipFill>
        <p:spPr>
          <a:xfrm>
            <a:off x="920172" y="9744816"/>
            <a:ext cx="3225956" cy="3323335"/>
          </a:xfrm>
          <a:prstGeom prst="rect">
            <a:avLst/>
          </a:prstGeom>
          <a:ln w="12700">
            <a:miter lim="400000"/>
          </a:ln>
        </p:spPr>
      </p:pic>
      <p:grpSp>
        <p:nvGrpSpPr>
          <p:cNvPr id="288" name="Group"/>
          <p:cNvGrpSpPr/>
          <p:nvPr/>
        </p:nvGrpSpPr>
        <p:grpSpPr>
          <a:xfrm>
            <a:off x="4513438" y="9744817"/>
            <a:ext cx="5279314" cy="3323334"/>
            <a:chOff x="-82549" y="0"/>
            <a:chExt cx="5279312" cy="3323333"/>
          </a:xfrm>
        </p:grpSpPr>
        <p:pic>
          <p:nvPicPr>
            <p:cNvPr id="282" name="c89eced5c3a2e2f8ea247aee284ab048_28-collection-of-human-stages-of-life-clipart-high-quality-_1679-754.jpeg" descr="c89eced5c3a2e2f8ea247aee284ab048_28-collection-of-human-stages-of-life-clipart-high-quality-_1679-754.jpeg"/>
            <p:cNvPicPr>
              <a:picLocks noChangeAspect="1"/>
            </p:cNvPicPr>
            <p:nvPr/>
          </p:nvPicPr>
          <p:blipFill>
            <a:blip r:embed="rId4">
              <a:extLst/>
            </a:blip>
            <a:srcRect l="453" t="64005" r="83855" b="0"/>
            <a:stretch>
              <a:fillRect/>
            </a:stretch>
          </p:blipFill>
          <p:spPr>
            <a:xfrm>
              <a:off x="1970807" y="0"/>
              <a:ext cx="3225957" cy="3323334"/>
            </a:xfrm>
            <a:prstGeom prst="rect">
              <a:avLst/>
            </a:prstGeom>
            <a:ln w="12700" cap="flat">
              <a:noFill/>
              <a:miter lim="400000"/>
            </a:ln>
            <a:effectLst/>
          </p:spPr>
        </p:pic>
        <p:grpSp>
          <p:nvGrpSpPr>
            <p:cNvPr id="287" name="Group"/>
            <p:cNvGrpSpPr/>
            <p:nvPr/>
          </p:nvGrpSpPr>
          <p:grpSpPr>
            <a:xfrm>
              <a:off x="-82550" y="938401"/>
              <a:ext cx="1776255" cy="1921607"/>
              <a:chOff x="-82549" y="-361552"/>
              <a:chExt cx="1776254" cy="1921606"/>
            </a:xfrm>
          </p:grpSpPr>
          <p:pic>
            <p:nvPicPr>
              <p:cNvPr id="283" name="Line Line" descr="Line Line"/>
              <p:cNvPicPr>
                <a:picLocks noChangeAspect="0"/>
              </p:cNvPicPr>
              <p:nvPr/>
            </p:nvPicPr>
            <p:blipFill>
              <a:blip r:embed="rId5">
                <a:extLst/>
              </a:blip>
              <a:stretch>
                <a:fillRect/>
              </a:stretch>
            </p:blipFill>
            <p:spPr>
              <a:xfrm>
                <a:off x="-82550" y="-361553"/>
                <a:ext cx="1776255" cy="722080"/>
              </a:xfrm>
              <a:prstGeom prst="rect">
                <a:avLst/>
              </a:prstGeom>
              <a:effectLst/>
            </p:spPr>
          </p:pic>
          <p:pic>
            <p:nvPicPr>
              <p:cNvPr id="285" name="Line Line" descr="Line Line"/>
              <p:cNvPicPr>
                <a:picLocks noChangeAspect="0"/>
              </p:cNvPicPr>
              <p:nvPr/>
            </p:nvPicPr>
            <p:blipFill>
              <a:blip r:embed="rId5">
                <a:extLst/>
              </a:blip>
              <a:stretch>
                <a:fillRect/>
              </a:stretch>
            </p:blipFill>
            <p:spPr>
              <a:xfrm>
                <a:off x="-82550" y="837975"/>
                <a:ext cx="1776255" cy="722079"/>
              </a:xfrm>
              <a:prstGeom prst="rect">
                <a:avLst/>
              </a:prstGeom>
              <a:effectLst/>
            </p:spPr>
          </p:pic>
        </p:grpSp>
      </p:grpSp>
      <p:sp>
        <p:nvSpPr>
          <p:cNvPr id="289" name="Rectangle"/>
          <p:cNvSpPr/>
          <p:nvPr/>
        </p:nvSpPr>
        <p:spPr>
          <a:xfrm>
            <a:off x="74569" y="2527342"/>
            <a:ext cx="891345" cy="10616255"/>
          </a:xfrm>
          <a:prstGeom prst="rect">
            <a:avLst/>
          </a:prstGeom>
          <a:blipFill>
            <a:blip r:embed="rId6"/>
            <a:stretch>
              <a:fillRect/>
            </a:stretch>
          </a:blipFill>
          <a:ln w="12700">
            <a:miter lim="400000"/>
          </a:ln>
        </p:spPr>
        <p:txBody>
          <a:bodyPr lIns="71437" tIns="71437" rIns="71437" bIns="71437" anchor="ctr"/>
          <a:lstStyle/>
          <a:p>
            <a:pPr>
              <a:defRPr sz="3200">
                <a:solidFill>
                  <a:srgbClr val="FFFFFF"/>
                </a:solidFill>
              </a:defRPr>
            </a:pPr>
          </a:p>
        </p:txBody>
      </p:sp>
      <p:sp>
        <p:nvSpPr>
          <p:cNvPr id="290" name="Newborn"/>
          <p:cNvSpPr txBox="1"/>
          <p:nvPr/>
        </p:nvSpPr>
        <p:spPr>
          <a:xfrm>
            <a:off x="-321113" y="1563901"/>
            <a:ext cx="5708766" cy="1400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6400">
                <a:solidFill>
                  <a:srgbClr val="FFFFFF"/>
                </a:solidFill>
                <a:latin typeface="Papyrus"/>
                <a:ea typeface="Papyrus"/>
                <a:cs typeface="Papyrus"/>
                <a:sym typeface="Papyrus"/>
              </a:defRPr>
            </a:lvl1pPr>
          </a:lstStyle>
          <a:p>
            <a:pPr/>
            <a:r>
              <a:t>Newborn</a:t>
            </a:r>
          </a:p>
        </p:txBody>
      </p:sp>
      <p:sp>
        <p:nvSpPr>
          <p:cNvPr id="291" name="5  Years away"/>
          <p:cNvSpPr txBox="1"/>
          <p:nvPr/>
        </p:nvSpPr>
        <p:spPr>
          <a:xfrm>
            <a:off x="5285222" y="1563901"/>
            <a:ext cx="5708766" cy="1400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6400">
                <a:solidFill>
                  <a:srgbClr val="FFFFFF"/>
                </a:solidFill>
                <a:latin typeface="Papyrus"/>
                <a:ea typeface="Papyrus"/>
                <a:cs typeface="Papyrus"/>
                <a:sym typeface="Papyrus"/>
              </a:defRPr>
            </a:lvl1pPr>
          </a:lstStyle>
          <a:p>
            <a:pPr/>
            <a:r>
              <a:t>5  Years away</a:t>
            </a:r>
          </a:p>
        </p:txBody>
      </p:sp>
      <p:sp>
        <p:nvSpPr>
          <p:cNvPr id="292" name="15  Years away"/>
          <p:cNvSpPr txBox="1"/>
          <p:nvPr/>
        </p:nvSpPr>
        <p:spPr>
          <a:xfrm>
            <a:off x="10971938" y="1563901"/>
            <a:ext cx="5708766" cy="1400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6400">
                <a:solidFill>
                  <a:srgbClr val="FFFFFF"/>
                </a:solidFill>
                <a:latin typeface="Papyrus"/>
                <a:ea typeface="Papyrus"/>
                <a:cs typeface="Papyrus"/>
                <a:sym typeface="Papyrus"/>
              </a:defRPr>
            </a:pPr>
            <a:r>
              <a:t>1</a:t>
            </a:r>
            <a:r>
              <a:t>5  Years away</a:t>
            </a:r>
          </a:p>
        </p:txBody>
      </p:sp>
      <p:sp>
        <p:nvSpPr>
          <p:cNvPr id="293" name="25  Years away"/>
          <p:cNvSpPr txBox="1"/>
          <p:nvPr/>
        </p:nvSpPr>
        <p:spPr>
          <a:xfrm>
            <a:off x="16618165" y="1563901"/>
            <a:ext cx="5708766" cy="1400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6400">
                <a:solidFill>
                  <a:srgbClr val="FFFFFF"/>
                </a:solidFill>
                <a:latin typeface="Papyrus"/>
                <a:ea typeface="Papyrus"/>
                <a:cs typeface="Papyrus"/>
                <a:sym typeface="Papyrus"/>
              </a:defRPr>
            </a:pPr>
            <a:r>
              <a:t>25</a:t>
            </a:r>
            <a:r>
              <a:t>  Years away</a:t>
            </a:r>
          </a:p>
        </p:txBody>
      </p:sp>
      <p:sp>
        <p:nvSpPr>
          <p:cNvPr id="294" name="5 Years later"/>
          <p:cNvSpPr txBox="1"/>
          <p:nvPr/>
        </p:nvSpPr>
        <p:spPr>
          <a:xfrm>
            <a:off x="-321113" y="1563901"/>
            <a:ext cx="5708766" cy="1400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6400">
                <a:solidFill>
                  <a:srgbClr val="FFFFFF"/>
                </a:solidFill>
                <a:latin typeface="Papyrus"/>
                <a:ea typeface="Papyrus"/>
                <a:cs typeface="Papyrus"/>
                <a:sym typeface="Papyrus"/>
              </a:defRPr>
            </a:lvl1pPr>
          </a:lstStyle>
          <a:p>
            <a:pPr/>
            <a:r>
              <a:t>5 Years later</a:t>
            </a:r>
          </a:p>
        </p:txBody>
      </p:sp>
      <p:sp>
        <p:nvSpPr>
          <p:cNvPr id="295" name="15 Years later"/>
          <p:cNvSpPr txBox="1"/>
          <p:nvPr/>
        </p:nvSpPr>
        <p:spPr>
          <a:xfrm>
            <a:off x="-321113" y="1563901"/>
            <a:ext cx="5708766" cy="1400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6400">
                <a:solidFill>
                  <a:srgbClr val="FFFFFF"/>
                </a:solidFill>
                <a:latin typeface="Papyrus"/>
                <a:ea typeface="Papyrus"/>
                <a:cs typeface="Papyrus"/>
                <a:sym typeface="Papyrus"/>
              </a:defRPr>
            </a:pPr>
            <a:r>
              <a:t>1</a:t>
            </a:r>
            <a:r>
              <a:t>5 Years later</a:t>
            </a:r>
          </a:p>
        </p:txBody>
      </p:sp>
      <p:sp>
        <p:nvSpPr>
          <p:cNvPr id="296" name="25 Years later"/>
          <p:cNvSpPr txBox="1"/>
          <p:nvPr/>
        </p:nvSpPr>
        <p:spPr>
          <a:xfrm>
            <a:off x="-321113" y="1563901"/>
            <a:ext cx="5708766" cy="1400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6400">
                <a:solidFill>
                  <a:srgbClr val="FFFFFF"/>
                </a:solidFill>
                <a:latin typeface="Papyrus"/>
                <a:ea typeface="Papyrus"/>
                <a:cs typeface="Papyrus"/>
                <a:sym typeface="Papyrus"/>
              </a:defRPr>
            </a:pPr>
            <a:r>
              <a:t>2</a:t>
            </a:r>
            <a:r>
              <a:t>5 Years later</a:t>
            </a:r>
          </a:p>
        </p:txBody>
      </p:sp>
      <p:pic>
        <p:nvPicPr>
          <p:cNvPr id="297" name="alien.png" descr="alien.png"/>
          <p:cNvPicPr>
            <a:picLocks noChangeAspect="1"/>
          </p:cNvPicPr>
          <p:nvPr/>
        </p:nvPicPr>
        <p:blipFill>
          <a:blip r:embed="rId7">
            <a:extLst/>
          </a:blip>
          <a:srcRect l="6716" t="21455" r="16869" b="6926"/>
          <a:stretch>
            <a:fillRect/>
          </a:stretch>
        </p:blipFill>
        <p:spPr>
          <a:xfrm>
            <a:off x="15837631" y="7294394"/>
            <a:ext cx="2707266" cy="3370496"/>
          </a:xfrm>
          <a:custGeom>
            <a:avLst/>
            <a:gdLst/>
            <a:ahLst/>
            <a:cxnLst>
              <a:cxn ang="0">
                <a:pos x="wd2" y="hd2"/>
              </a:cxn>
              <a:cxn ang="5400000">
                <a:pos x="wd2" y="hd2"/>
              </a:cxn>
              <a:cxn ang="10800000">
                <a:pos x="wd2" y="hd2"/>
              </a:cxn>
              <a:cxn ang="16200000">
                <a:pos x="wd2" y="hd2"/>
              </a:cxn>
            </a:cxnLst>
            <a:rect l="0" t="0" r="r" b="b"/>
            <a:pathLst>
              <a:path w="21455" h="21571" fill="norm" stroke="1" extrusionOk="0">
                <a:moveTo>
                  <a:pt x="14764" y="1"/>
                </a:moveTo>
                <a:cubicBezTo>
                  <a:pt x="14481" y="-4"/>
                  <a:pt x="14158" y="16"/>
                  <a:pt x="13763" y="52"/>
                </a:cubicBezTo>
                <a:cubicBezTo>
                  <a:pt x="12767" y="142"/>
                  <a:pt x="11428" y="504"/>
                  <a:pt x="10791" y="847"/>
                </a:cubicBezTo>
                <a:cubicBezTo>
                  <a:pt x="10154" y="1189"/>
                  <a:pt x="9307" y="1426"/>
                  <a:pt x="8904" y="1375"/>
                </a:cubicBezTo>
                <a:cubicBezTo>
                  <a:pt x="7879" y="1244"/>
                  <a:pt x="7995" y="1746"/>
                  <a:pt x="9193" y="2655"/>
                </a:cubicBezTo>
                <a:cubicBezTo>
                  <a:pt x="9753" y="3080"/>
                  <a:pt x="10203" y="3670"/>
                  <a:pt x="10203" y="3976"/>
                </a:cubicBezTo>
                <a:cubicBezTo>
                  <a:pt x="10202" y="5048"/>
                  <a:pt x="10527" y="5714"/>
                  <a:pt x="11445" y="6503"/>
                </a:cubicBezTo>
                <a:cubicBezTo>
                  <a:pt x="12343" y="7275"/>
                  <a:pt x="12353" y="7319"/>
                  <a:pt x="11603" y="7867"/>
                </a:cubicBezTo>
                <a:cubicBezTo>
                  <a:pt x="11177" y="8178"/>
                  <a:pt x="10703" y="8337"/>
                  <a:pt x="10555" y="8218"/>
                </a:cubicBezTo>
                <a:cubicBezTo>
                  <a:pt x="10407" y="8098"/>
                  <a:pt x="9626" y="8403"/>
                  <a:pt x="8813" y="8903"/>
                </a:cubicBezTo>
                <a:cubicBezTo>
                  <a:pt x="8000" y="9404"/>
                  <a:pt x="7335" y="9709"/>
                  <a:pt x="7335" y="9571"/>
                </a:cubicBezTo>
                <a:cubicBezTo>
                  <a:pt x="7335" y="9433"/>
                  <a:pt x="7070" y="9612"/>
                  <a:pt x="6743" y="9973"/>
                </a:cubicBezTo>
                <a:cubicBezTo>
                  <a:pt x="6416" y="10334"/>
                  <a:pt x="6005" y="10517"/>
                  <a:pt x="5841" y="10384"/>
                </a:cubicBezTo>
                <a:cubicBezTo>
                  <a:pt x="5676" y="10251"/>
                  <a:pt x="5189" y="10508"/>
                  <a:pt x="4752" y="10956"/>
                </a:cubicBezTo>
                <a:cubicBezTo>
                  <a:pt x="4316" y="11404"/>
                  <a:pt x="3538" y="11873"/>
                  <a:pt x="3026" y="12002"/>
                </a:cubicBezTo>
                <a:cubicBezTo>
                  <a:pt x="1585" y="12366"/>
                  <a:pt x="0" y="13601"/>
                  <a:pt x="0" y="14352"/>
                </a:cubicBezTo>
                <a:cubicBezTo>
                  <a:pt x="0" y="15083"/>
                  <a:pt x="2450" y="16889"/>
                  <a:pt x="3444" y="16889"/>
                </a:cubicBezTo>
                <a:cubicBezTo>
                  <a:pt x="4159" y="16889"/>
                  <a:pt x="5512" y="15707"/>
                  <a:pt x="6102" y="14562"/>
                </a:cubicBezTo>
                <a:cubicBezTo>
                  <a:pt x="6502" y="13786"/>
                  <a:pt x="6545" y="13775"/>
                  <a:pt x="7335" y="14352"/>
                </a:cubicBezTo>
                <a:cubicBezTo>
                  <a:pt x="7785" y="14681"/>
                  <a:pt x="8274" y="15469"/>
                  <a:pt x="8420" y="16096"/>
                </a:cubicBezTo>
                <a:cubicBezTo>
                  <a:pt x="8566" y="16724"/>
                  <a:pt x="8842" y="17310"/>
                  <a:pt x="9036" y="17407"/>
                </a:cubicBezTo>
                <a:cubicBezTo>
                  <a:pt x="9230" y="17504"/>
                  <a:pt x="9286" y="17815"/>
                  <a:pt x="9152" y="18095"/>
                </a:cubicBezTo>
                <a:cubicBezTo>
                  <a:pt x="9001" y="18414"/>
                  <a:pt x="9115" y="18568"/>
                  <a:pt x="9467" y="18507"/>
                </a:cubicBezTo>
                <a:cubicBezTo>
                  <a:pt x="10194" y="18380"/>
                  <a:pt x="10454" y="19702"/>
                  <a:pt x="9873" y="20579"/>
                </a:cubicBezTo>
                <a:cubicBezTo>
                  <a:pt x="9545" y="21074"/>
                  <a:pt x="8894" y="21279"/>
                  <a:pt x="7438" y="21372"/>
                </a:cubicBezTo>
                <a:cubicBezTo>
                  <a:pt x="6345" y="21442"/>
                  <a:pt x="9106" y="21529"/>
                  <a:pt x="13581" y="21562"/>
                </a:cubicBezTo>
                <a:cubicBezTo>
                  <a:pt x="18056" y="21596"/>
                  <a:pt x="21600" y="21526"/>
                  <a:pt x="21450" y="21405"/>
                </a:cubicBezTo>
                <a:cubicBezTo>
                  <a:pt x="21300" y="21284"/>
                  <a:pt x="20574" y="21170"/>
                  <a:pt x="19840" y="21151"/>
                </a:cubicBezTo>
                <a:cubicBezTo>
                  <a:pt x="18181" y="21109"/>
                  <a:pt x="17998" y="20254"/>
                  <a:pt x="19186" y="18159"/>
                </a:cubicBezTo>
                <a:cubicBezTo>
                  <a:pt x="20415" y="15990"/>
                  <a:pt x="20256" y="13601"/>
                  <a:pt x="18714" y="11019"/>
                </a:cubicBezTo>
                <a:cubicBezTo>
                  <a:pt x="18009" y="9839"/>
                  <a:pt x="17146" y="8678"/>
                  <a:pt x="16789" y="8439"/>
                </a:cubicBezTo>
                <a:cubicBezTo>
                  <a:pt x="15771" y="7756"/>
                  <a:pt x="16005" y="6434"/>
                  <a:pt x="17327" y="5436"/>
                </a:cubicBezTo>
                <a:cubicBezTo>
                  <a:pt x="18081" y="4868"/>
                  <a:pt x="18473" y="4262"/>
                  <a:pt x="18387" y="3806"/>
                </a:cubicBezTo>
                <a:cubicBezTo>
                  <a:pt x="18312" y="3408"/>
                  <a:pt x="18531" y="2894"/>
                  <a:pt x="18871" y="2665"/>
                </a:cubicBezTo>
                <a:cubicBezTo>
                  <a:pt x="19212" y="2437"/>
                  <a:pt x="19488" y="2017"/>
                  <a:pt x="19488" y="1723"/>
                </a:cubicBezTo>
                <a:cubicBezTo>
                  <a:pt x="19488" y="1317"/>
                  <a:pt x="19373" y="1277"/>
                  <a:pt x="19003" y="1576"/>
                </a:cubicBezTo>
                <a:cubicBezTo>
                  <a:pt x="18634" y="1874"/>
                  <a:pt x="18164" y="1720"/>
                  <a:pt x="17050" y="930"/>
                </a:cubicBezTo>
                <a:cubicBezTo>
                  <a:pt x="16092" y="251"/>
                  <a:pt x="15610" y="15"/>
                  <a:pt x="14764" y="1"/>
                </a:cubicBezTo>
                <a:close/>
                <a:moveTo>
                  <a:pt x="10508" y="8906"/>
                </a:moveTo>
                <a:cubicBezTo>
                  <a:pt x="10587" y="8904"/>
                  <a:pt x="10663" y="8920"/>
                  <a:pt x="10738" y="8957"/>
                </a:cubicBezTo>
                <a:cubicBezTo>
                  <a:pt x="10942" y="9059"/>
                  <a:pt x="11106" y="9262"/>
                  <a:pt x="11106" y="9401"/>
                </a:cubicBezTo>
                <a:cubicBezTo>
                  <a:pt x="11106" y="9541"/>
                  <a:pt x="10831" y="9949"/>
                  <a:pt x="10502" y="10310"/>
                </a:cubicBezTo>
                <a:cubicBezTo>
                  <a:pt x="9941" y="10925"/>
                  <a:pt x="9892" y="10932"/>
                  <a:pt x="9624" y="10374"/>
                </a:cubicBezTo>
                <a:cubicBezTo>
                  <a:pt x="9350" y="9802"/>
                  <a:pt x="9955" y="8919"/>
                  <a:pt x="10508" y="8906"/>
                </a:cubicBezTo>
                <a:close/>
                <a:moveTo>
                  <a:pt x="8643" y="11240"/>
                </a:moveTo>
                <a:cubicBezTo>
                  <a:pt x="8953" y="11236"/>
                  <a:pt x="9239" y="11432"/>
                  <a:pt x="9338" y="11845"/>
                </a:cubicBezTo>
                <a:cubicBezTo>
                  <a:pt x="9402" y="12112"/>
                  <a:pt x="9198" y="12616"/>
                  <a:pt x="8891" y="12955"/>
                </a:cubicBezTo>
                <a:cubicBezTo>
                  <a:pt x="8108" y="13820"/>
                  <a:pt x="7281" y="12985"/>
                  <a:pt x="7806" y="11865"/>
                </a:cubicBezTo>
                <a:cubicBezTo>
                  <a:pt x="8002" y="11449"/>
                  <a:pt x="8333" y="11244"/>
                  <a:pt x="8643" y="11240"/>
                </a:cubicBezTo>
                <a:close/>
                <a:moveTo>
                  <a:pt x="14326" y="19416"/>
                </a:moveTo>
                <a:cubicBezTo>
                  <a:pt x="17526" y="19441"/>
                  <a:pt x="17600" y="19464"/>
                  <a:pt x="17600" y="20282"/>
                </a:cubicBezTo>
                <a:cubicBezTo>
                  <a:pt x="17600" y="21091"/>
                  <a:pt x="17497" y="21120"/>
                  <a:pt x="14458" y="21214"/>
                </a:cubicBezTo>
                <a:cubicBezTo>
                  <a:pt x="11089" y="21319"/>
                  <a:pt x="10002" y="20954"/>
                  <a:pt x="10672" y="19945"/>
                </a:cubicBezTo>
                <a:cubicBezTo>
                  <a:pt x="10969" y="19496"/>
                  <a:pt x="11689" y="19396"/>
                  <a:pt x="14326" y="19416"/>
                </a:cubicBezTo>
                <a:close/>
              </a:path>
            </a:pathLst>
          </a:custGeom>
          <a:ln w="12700">
            <a:miter lim="400000"/>
          </a:ln>
        </p:spPr>
      </p:pic>
      <p:pic>
        <p:nvPicPr>
          <p:cNvPr id="298" name="alien.png" descr="alien.png"/>
          <p:cNvPicPr>
            <a:picLocks noChangeAspect="1"/>
          </p:cNvPicPr>
          <p:nvPr/>
        </p:nvPicPr>
        <p:blipFill>
          <a:blip r:embed="rId7">
            <a:extLst/>
          </a:blip>
          <a:srcRect l="6716" t="21455" r="16869" b="6926"/>
          <a:stretch>
            <a:fillRect/>
          </a:stretch>
        </p:blipFill>
        <p:spPr>
          <a:xfrm>
            <a:off x="21306601" y="6554137"/>
            <a:ext cx="2707266" cy="3370496"/>
          </a:xfrm>
          <a:custGeom>
            <a:avLst/>
            <a:gdLst/>
            <a:ahLst/>
            <a:cxnLst>
              <a:cxn ang="0">
                <a:pos x="wd2" y="hd2"/>
              </a:cxn>
              <a:cxn ang="5400000">
                <a:pos x="wd2" y="hd2"/>
              </a:cxn>
              <a:cxn ang="10800000">
                <a:pos x="wd2" y="hd2"/>
              </a:cxn>
              <a:cxn ang="16200000">
                <a:pos x="wd2" y="hd2"/>
              </a:cxn>
            </a:cxnLst>
            <a:rect l="0" t="0" r="r" b="b"/>
            <a:pathLst>
              <a:path w="21455" h="21571" fill="norm" stroke="1" extrusionOk="0">
                <a:moveTo>
                  <a:pt x="14764" y="1"/>
                </a:moveTo>
                <a:cubicBezTo>
                  <a:pt x="14481" y="-4"/>
                  <a:pt x="14158" y="16"/>
                  <a:pt x="13763" y="52"/>
                </a:cubicBezTo>
                <a:cubicBezTo>
                  <a:pt x="12767" y="142"/>
                  <a:pt x="11428" y="504"/>
                  <a:pt x="10791" y="847"/>
                </a:cubicBezTo>
                <a:cubicBezTo>
                  <a:pt x="10154" y="1189"/>
                  <a:pt x="9307" y="1426"/>
                  <a:pt x="8904" y="1375"/>
                </a:cubicBezTo>
                <a:cubicBezTo>
                  <a:pt x="7879" y="1244"/>
                  <a:pt x="7995" y="1746"/>
                  <a:pt x="9193" y="2655"/>
                </a:cubicBezTo>
                <a:cubicBezTo>
                  <a:pt x="9753" y="3080"/>
                  <a:pt x="10203" y="3670"/>
                  <a:pt x="10203" y="3976"/>
                </a:cubicBezTo>
                <a:cubicBezTo>
                  <a:pt x="10202" y="5048"/>
                  <a:pt x="10527" y="5714"/>
                  <a:pt x="11445" y="6503"/>
                </a:cubicBezTo>
                <a:cubicBezTo>
                  <a:pt x="12343" y="7275"/>
                  <a:pt x="12353" y="7319"/>
                  <a:pt x="11603" y="7867"/>
                </a:cubicBezTo>
                <a:cubicBezTo>
                  <a:pt x="11177" y="8178"/>
                  <a:pt x="10703" y="8337"/>
                  <a:pt x="10555" y="8218"/>
                </a:cubicBezTo>
                <a:cubicBezTo>
                  <a:pt x="10407" y="8098"/>
                  <a:pt x="9626" y="8403"/>
                  <a:pt x="8813" y="8903"/>
                </a:cubicBezTo>
                <a:cubicBezTo>
                  <a:pt x="8000" y="9404"/>
                  <a:pt x="7335" y="9709"/>
                  <a:pt x="7335" y="9571"/>
                </a:cubicBezTo>
                <a:cubicBezTo>
                  <a:pt x="7335" y="9433"/>
                  <a:pt x="7070" y="9612"/>
                  <a:pt x="6743" y="9973"/>
                </a:cubicBezTo>
                <a:cubicBezTo>
                  <a:pt x="6416" y="10334"/>
                  <a:pt x="6005" y="10517"/>
                  <a:pt x="5841" y="10384"/>
                </a:cubicBezTo>
                <a:cubicBezTo>
                  <a:pt x="5676" y="10251"/>
                  <a:pt x="5189" y="10508"/>
                  <a:pt x="4752" y="10956"/>
                </a:cubicBezTo>
                <a:cubicBezTo>
                  <a:pt x="4316" y="11404"/>
                  <a:pt x="3538" y="11873"/>
                  <a:pt x="3026" y="12002"/>
                </a:cubicBezTo>
                <a:cubicBezTo>
                  <a:pt x="1585" y="12366"/>
                  <a:pt x="0" y="13601"/>
                  <a:pt x="0" y="14352"/>
                </a:cubicBezTo>
                <a:cubicBezTo>
                  <a:pt x="0" y="15083"/>
                  <a:pt x="2450" y="16889"/>
                  <a:pt x="3444" y="16889"/>
                </a:cubicBezTo>
                <a:cubicBezTo>
                  <a:pt x="4159" y="16889"/>
                  <a:pt x="5512" y="15707"/>
                  <a:pt x="6102" y="14562"/>
                </a:cubicBezTo>
                <a:cubicBezTo>
                  <a:pt x="6502" y="13786"/>
                  <a:pt x="6545" y="13775"/>
                  <a:pt x="7335" y="14352"/>
                </a:cubicBezTo>
                <a:cubicBezTo>
                  <a:pt x="7785" y="14681"/>
                  <a:pt x="8274" y="15469"/>
                  <a:pt x="8420" y="16096"/>
                </a:cubicBezTo>
                <a:cubicBezTo>
                  <a:pt x="8566" y="16724"/>
                  <a:pt x="8842" y="17310"/>
                  <a:pt x="9036" y="17407"/>
                </a:cubicBezTo>
                <a:cubicBezTo>
                  <a:pt x="9230" y="17504"/>
                  <a:pt x="9286" y="17815"/>
                  <a:pt x="9152" y="18095"/>
                </a:cubicBezTo>
                <a:cubicBezTo>
                  <a:pt x="9001" y="18414"/>
                  <a:pt x="9115" y="18568"/>
                  <a:pt x="9467" y="18507"/>
                </a:cubicBezTo>
                <a:cubicBezTo>
                  <a:pt x="10194" y="18380"/>
                  <a:pt x="10454" y="19702"/>
                  <a:pt x="9873" y="20579"/>
                </a:cubicBezTo>
                <a:cubicBezTo>
                  <a:pt x="9545" y="21074"/>
                  <a:pt x="8894" y="21279"/>
                  <a:pt x="7438" y="21372"/>
                </a:cubicBezTo>
                <a:cubicBezTo>
                  <a:pt x="6345" y="21442"/>
                  <a:pt x="9106" y="21529"/>
                  <a:pt x="13581" y="21562"/>
                </a:cubicBezTo>
                <a:cubicBezTo>
                  <a:pt x="18056" y="21596"/>
                  <a:pt x="21600" y="21526"/>
                  <a:pt x="21450" y="21405"/>
                </a:cubicBezTo>
                <a:cubicBezTo>
                  <a:pt x="21300" y="21284"/>
                  <a:pt x="20574" y="21170"/>
                  <a:pt x="19840" y="21151"/>
                </a:cubicBezTo>
                <a:cubicBezTo>
                  <a:pt x="18181" y="21109"/>
                  <a:pt x="17998" y="20254"/>
                  <a:pt x="19186" y="18159"/>
                </a:cubicBezTo>
                <a:cubicBezTo>
                  <a:pt x="20415" y="15990"/>
                  <a:pt x="20256" y="13601"/>
                  <a:pt x="18714" y="11019"/>
                </a:cubicBezTo>
                <a:cubicBezTo>
                  <a:pt x="18009" y="9839"/>
                  <a:pt x="17146" y="8678"/>
                  <a:pt x="16789" y="8439"/>
                </a:cubicBezTo>
                <a:cubicBezTo>
                  <a:pt x="15771" y="7756"/>
                  <a:pt x="16005" y="6434"/>
                  <a:pt x="17327" y="5436"/>
                </a:cubicBezTo>
                <a:cubicBezTo>
                  <a:pt x="18081" y="4868"/>
                  <a:pt x="18473" y="4262"/>
                  <a:pt x="18387" y="3806"/>
                </a:cubicBezTo>
                <a:cubicBezTo>
                  <a:pt x="18312" y="3408"/>
                  <a:pt x="18531" y="2894"/>
                  <a:pt x="18871" y="2665"/>
                </a:cubicBezTo>
                <a:cubicBezTo>
                  <a:pt x="19212" y="2437"/>
                  <a:pt x="19488" y="2017"/>
                  <a:pt x="19488" y="1723"/>
                </a:cubicBezTo>
                <a:cubicBezTo>
                  <a:pt x="19488" y="1317"/>
                  <a:pt x="19373" y="1277"/>
                  <a:pt x="19003" y="1576"/>
                </a:cubicBezTo>
                <a:cubicBezTo>
                  <a:pt x="18634" y="1874"/>
                  <a:pt x="18164" y="1720"/>
                  <a:pt x="17050" y="930"/>
                </a:cubicBezTo>
                <a:cubicBezTo>
                  <a:pt x="16092" y="251"/>
                  <a:pt x="15610" y="15"/>
                  <a:pt x="14764" y="1"/>
                </a:cubicBezTo>
                <a:close/>
                <a:moveTo>
                  <a:pt x="10508" y="8906"/>
                </a:moveTo>
                <a:cubicBezTo>
                  <a:pt x="10587" y="8904"/>
                  <a:pt x="10663" y="8920"/>
                  <a:pt x="10738" y="8957"/>
                </a:cubicBezTo>
                <a:cubicBezTo>
                  <a:pt x="10942" y="9059"/>
                  <a:pt x="11106" y="9262"/>
                  <a:pt x="11106" y="9401"/>
                </a:cubicBezTo>
                <a:cubicBezTo>
                  <a:pt x="11106" y="9541"/>
                  <a:pt x="10831" y="9949"/>
                  <a:pt x="10502" y="10310"/>
                </a:cubicBezTo>
                <a:cubicBezTo>
                  <a:pt x="9941" y="10925"/>
                  <a:pt x="9892" y="10932"/>
                  <a:pt x="9624" y="10374"/>
                </a:cubicBezTo>
                <a:cubicBezTo>
                  <a:pt x="9350" y="9802"/>
                  <a:pt x="9955" y="8919"/>
                  <a:pt x="10508" y="8906"/>
                </a:cubicBezTo>
                <a:close/>
                <a:moveTo>
                  <a:pt x="8643" y="11240"/>
                </a:moveTo>
                <a:cubicBezTo>
                  <a:pt x="8953" y="11236"/>
                  <a:pt x="9239" y="11432"/>
                  <a:pt x="9338" y="11845"/>
                </a:cubicBezTo>
                <a:cubicBezTo>
                  <a:pt x="9402" y="12112"/>
                  <a:pt x="9198" y="12616"/>
                  <a:pt x="8891" y="12955"/>
                </a:cubicBezTo>
                <a:cubicBezTo>
                  <a:pt x="8108" y="13820"/>
                  <a:pt x="7281" y="12985"/>
                  <a:pt x="7806" y="11865"/>
                </a:cubicBezTo>
                <a:cubicBezTo>
                  <a:pt x="8002" y="11449"/>
                  <a:pt x="8333" y="11244"/>
                  <a:pt x="8643" y="11240"/>
                </a:cubicBezTo>
                <a:close/>
                <a:moveTo>
                  <a:pt x="14326" y="19416"/>
                </a:moveTo>
                <a:cubicBezTo>
                  <a:pt x="17526" y="19441"/>
                  <a:pt x="17600" y="19464"/>
                  <a:pt x="17600" y="20282"/>
                </a:cubicBezTo>
                <a:cubicBezTo>
                  <a:pt x="17600" y="21091"/>
                  <a:pt x="17497" y="21120"/>
                  <a:pt x="14458" y="21214"/>
                </a:cubicBezTo>
                <a:cubicBezTo>
                  <a:pt x="11089" y="21319"/>
                  <a:pt x="10002" y="20954"/>
                  <a:pt x="10672" y="19945"/>
                </a:cubicBezTo>
                <a:cubicBezTo>
                  <a:pt x="10969" y="19496"/>
                  <a:pt x="11689" y="19396"/>
                  <a:pt x="14326" y="19416"/>
                </a:cubicBez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88"/>
                                        </p:tgtEl>
                                        <p:attrNameLst>
                                          <p:attrName>style.visibility</p:attrName>
                                        </p:attrNameLst>
                                      </p:cBhvr>
                                      <p:to>
                                        <p:strVal val="visible"/>
                                      </p:to>
                                    </p:set>
                                    <p:anim calcmode="lin" valueType="num">
                                      <p:cBhvr>
                                        <p:cTn id="7" dur="1000" fill="hold"/>
                                        <p:tgtEl>
                                          <p:spTgt spid="288"/>
                                        </p:tgtEl>
                                        <p:attrNameLst>
                                          <p:attrName>ppt_x</p:attrName>
                                        </p:attrNameLst>
                                      </p:cBhvr>
                                      <p:tavLst>
                                        <p:tav tm="0">
                                          <p:val>
                                            <p:strVal val="0-#ppt_w/2"/>
                                          </p:val>
                                        </p:tav>
                                        <p:tav tm="100000">
                                          <p:val>
                                            <p:strVal val="#ppt_x"/>
                                          </p:val>
                                        </p:tav>
                                      </p:tavLst>
                                    </p:anim>
                                    <p:anim calcmode="lin" valueType="num">
                                      <p:cBhvr>
                                        <p:cTn id="8" dur="1000" fill="hold"/>
                                        <p:tgtEl>
                                          <p:spTgt spid="28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xit" nodeType="afterEffect" presetID="10" grpId="2" fill="hold">
                                  <p:stCondLst>
                                    <p:cond delay="0"/>
                                  </p:stCondLst>
                                  <p:iterate type="el" backwards="0">
                                    <p:tmAbs val="0"/>
                                  </p:iterate>
                                  <p:childTnLst>
                                    <p:animEffect filter="fade" transition="out">
                                      <p:cBhvr>
                                        <p:cTn id="11" dur="1000" fill="hold"/>
                                        <p:tgtEl>
                                          <p:spTgt spid="281"/>
                                        </p:tgtEl>
                                      </p:cBhvr>
                                    </p:animEffect>
                                    <p:set>
                                      <p:cBhvr>
                                        <p:cTn id="12" fill="hold">
                                          <p:stCondLst>
                                            <p:cond delay="999"/>
                                          </p:stCondLst>
                                        </p:cTn>
                                        <p:tgtEl>
                                          <p:spTgt spid="281"/>
                                        </p:tgtEl>
                                        <p:attrNameLst>
                                          <p:attrName>style.visibility</p:attrName>
                                        </p:attrNameLst>
                                      </p:cBhvr>
                                      <p:to>
                                        <p:strVal val="hidden"/>
                                      </p:to>
                                    </p:set>
                                  </p:childTnLst>
                                </p:cTn>
                              </p:par>
                            </p:childTnLst>
                          </p:cTn>
                        </p:par>
                        <p:par>
                          <p:cTn id="13" fill="hold">
                            <p:stCondLst>
                              <p:cond delay="2000"/>
                            </p:stCondLst>
                            <p:childTnLst>
                              <p:par>
                                <p:cTn id="14" presetClass="entr" nodeType="afterEffect" presetID="10" grpId="3" fill="hold">
                                  <p:stCondLst>
                                    <p:cond delay="0"/>
                                  </p:stCondLst>
                                  <p:iterate type="el" backwards="0">
                                    <p:tmAbs val="0"/>
                                  </p:iterate>
                                  <p:childTnLst>
                                    <p:set>
                                      <p:cBhvr>
                                        <p:cTn id="15" fill="hold"/>
                                        <p:tgtEl>
                                          <p:spTgt spid="280"/>
                                        </p:tgtEl>
                                        <p:attrNameLst>
                                          <p:attrName>style.visibility</p:attrName>
                                        </p:attrNameLst>
                                      </p:cBhvr>
                                      <p:to>
                                        <p:strVal val="visible"/>
                                      </p:to>
                                    </p:set>
                                    <p:animEffect filter="fade" transition="in">
                                      <p:cBhvr>
                                        <p:cTn id="16" dur="1000"/>
                                        <p:tgtEl>
                                          <p:spTgt spid="280"/>
                                        </p:tgtEl>
                                      </p:cBhvr>
                                    </p:animEffect>
                                  </p:childTnLst>
                                </p:cTn>
                              </p:par>
                            </p:childTnLst>
                          </p:cTn>
                        </p:par>
                        <p:par>
                          <p:cTn id="17" fill="hold">
                            <p:stCondLst>
                              <p:cond delay="3000"/>
                            </p:stCondLst>
                            <p:childTnLst>
                              <p:par>
                                <p:cTn id="18" presetClass="exit" nodeType="afterEffect" presetID="10" grpId="4" fill="hold">
                                  <p:stCondLst>
                                    <p:cond delay="0"/>
                                  </p:stCondLst>
                                  <p:iterate type="el" backwards="0">
                                    <p:tmAbs val="0"/>
                                  </p:iterate>
                                  <p:childTnLst>
                                    <p:animEffect filter="fade" transition="out">
                                      <p:cBhvr>
                                        <p:cTn id="19" dur="1000" fill="hold"/>
                                        <p:tgtEl>
                                          <p:spTgt spid="290"/>
                                        </p:tgtEl>
                                      </p:cBhvr>
                                    </p:animEffect>
                                    <p:set>
                                      <p:cBhvr>
                                        <p:cTn id="20" fill="hold">
                                          <p:stCondLst>
                                            <p:cond delay="999"/>
                                          </p:stCondLst>
                                        </p:cTn>
                                        <p:tgtEl>
                                          <p:spTgt spid="290"/>
                                        </p:tgtEl>
                                        <p:attrNameLst>
                                          <p:attrName>style.visibility</p:attrName>
                                        </p:attrNameLst>
                                      </p:cBhvr>
                                      <p:to>
                                        <p:strVal val="hidden"/>
                                      </p:to>
                                    </p:set>
                                  </p:childTnLst>
                                </p:cTn>
                              </p:par>
                            </p:childTnLst>
                          </p:cTn>
                        </p:par>
                        <p:par>
                          <p:cTn id="21" fill="hold">
                            <p:stCondLst>
                              <p:cond delay="4000"/>
                            </p:stCondLst>
                            <p:childTnLst>
                              <p:par>
                                <p:cTn id="22" presetClass="entr" nodeType="afterEffect" presetID="10" grpId="5" fill="hold">
                                  <p:stCondLst>
                                    <p:cond delay="0"/>
                                  </p:stCondLst>
                                  <p:iterate type="el" backwards="0">
                                    <p:tmAbs val="0"/>
                                  </p:iterate>
                                  <p:childTnLst>
                                    <p:set>
                                      <p:cBhvr>
                                        <p:cTn id="23" fill="hold"/>
                                        <p:tgtEl>
                                          <p:spTgt spid="294"/>
                                        </p:tgtEl>
                                        <p:attrNameLst>
                                          <p:attrName>style.visibility</p:attrName>
                                        </p:attrNameLst>
                                      </p:cBhvr>
                                      <p:to>
                                        <p:strVal val="visible"/>
                                      </p:to>
                                    </p:set>
                                    <p:animEffect filter="fade" transition="in">
                                      <p:cBhvr>
                                        <p:cTn id="24" dur="1000"/>
                                        <p:tgtEl>
                                          <p:spTgt spid="294"/>
                                        </p:tgtEl>
                                      </p:cBhvr>
                                    </p:animEffect>
                                  </p:childTnLst>
                                </p:cTn>
                              </p:par>
                            </p:childTnLst>
                          </p:cTn>
                        </p:par>
                        <p:par>
                          <p:cTn id="25" fill="hold">
                            <p:stCondLst>
                              <p:cond delay="5000"/>
                            </p:stCondLst>
                            <p:childTnLst>
                              <p:par>
                                <p:cTn id="26" presetClass="entr" nodeType="afterEffect" presetID="10" grpId="6" fill="hold">
                                  <p:stCondLst>
                                    <p:cond delay="0"/>
                                  </p:stCondLst>
                                  <p:iterate type="el" backwards="0">
                                    <p:tmAbs val="0"/>
                                  </p:iterate>
                                  <p:childTnLst>
                                    <p:set>
                                      <p:cBhvr>
                                        <p:cTn id="27" fill="hold"/>
                                        <p:tgtEl>
                                          <p:spTgt spid="291"/>
                                        </p:tgtEl>
                                        <p:attrNameLst>
                                          <p:attrName>style.visibility</p:attrName>
                                        </p:attrNameLst>
                                      </p:cBhvr>
                                      <p:to>
                                        <p:strVal val="visible"/>
                                      </p:to>
                                    </p:set>
                                    <p:animEffect filter="fade" transition="in">
                                      <p:cBhvr>
                                        <p:cTn id="28" dur="1000"/>
                                        <p:tgtEl>
                                          <p:spTgt spid="291"/>
                                        </p:tgtEl>
                                      </p:cBhvr>
                                    </p:animEffect>
                                  </p:childTnLst>
                                </p:cTn>
                              </p:par>
                            </p:childTnLst>
                          </p:cTn>
                        </p:par>
                      </p:childTnLst>
                    </p:cTn>
                  </p:par>
                  <p:par>
                    <p:cTn id="29" fill="hold">
                      <p:stCondLst>
                        <p:cond delay="indefinite"/>
                      </p:stCondLst>
                      <p:childTnLst>
                        <p:par>
                          <p:cTn id="30" fill="hold">
                            <p:stCondLst>
                              <p:cond delay="0"/>
                            </p:stCondLst>
                            <p:childTnLst>
                              <p:par>
                                <p:cTn id="31" presetClass="path" nodeType="clickEffect" presetSubtype="0" presetID="-1" grpId="7" accel="50000" decel="50000" fill="hold">
                                  <p:stCondLst>
                                    <p:cond delay="0"/>
                                  </p:stCondLst>
                                  <p:childTnLst>
                                    <p:animMotion path="M 0.000000 0.000000 L 0.232537 -0.004446" origin="layout" pathEditMode="relative">
                                      <p:cBhvr>
                                        <p:cTn id="32" dur="1000" fill="hold"/>
                                        <p:tgtEl>
                                          <p:spTgt spid="288"/>
                                        </p:tgtEl>
                                        <p:attrNameLst>
                                          <p:attrName>ppt_x</p:attrName>
                                          <p:attrName>ppt_y</p:attrName>
                                        </p:attrNameLst>
                                      </p:cBhvr>
                                    </p:animMotion>
                                  </p:childTnLst>
                                </p:cTn>
                              </p:par>
                            </p:childTnLst>
                          </p:cTn>
                        </p:par>
                        <p:par>
                          <p:cTn id="33" fill="hold">
                            <p:stCondLst>
                              <p:cond delay="1000"/>
                            </p:stCondLst>
                            <p:childTnLst>
                              <p:par>
                                <p:cTn id="34" presetClass="entr" nodeType="afterEffect" presetSubtype="8" presetID="2" grpId="8" fill="hold">
                                  <p:stCondLst>
                                    <p:cond delay="0"/>
                                  </p:stCondLst>
                                  <p:iterate type="el" backwards="0">
                                    <p:tmAbs val="0"/>
                                  </p:iterate>
                                  <p:childTnLst>
                                    <p:set>
                                      <p:cBhvr>
                                        <p:cTn id="35" fill="hold"/>
                                        <p:tgtEl>
                                          <p:spTgt spid="278"/>
                                        </p:tgtEl>
                                        <p:attrNameLst>
                                          <p:attrName>style.visibility</p:attrName>
                                        </p:attrNameLst>
                                      </p:cBhvr>
                                      <p:to>
                                        <p:strVal val="visible"/>
                                      </p:to>
                                    </p:set>
                                    <p:anim calcmode="lin" valueType="num">
                                      <p:cBhvr>
                                        <p:cTn id="36" dur="1000" fill="hold"/>
                                        <p:tgtEl>
                                          <p:spTgt spid="278"/>
                                        </p:tgtEl>
                                        <p:attrNameLst>
                                          <p:attrName>ppt_x</p:attrName>
                                        </p:attrNameLst>
                                      </p:cBhvr>
                                      <p:tavLst>
                                        <p:tav tm="0">
                                          <p:val>
                                            <p:strVal val="0-#ppt_w/2"/>
                                          </p:val>
                                        </p:tav>
                                        <p:tav tm="100000">
                                          <p:val>
                                            <p:strVal val="#ppt_x"/>
                                          </p:val>
                                        </p:tav>
                                      </p:tavLst>
                                    </p:anim>
                                    <p:anim calcmode="lin" valueType="num">
                                      <p:cBhvr>
                                        <p:cTn id="37" dur="1000" fill="hold"/>
                                        <p:tgtEl>
                                          <p:spTgt spid="278"/>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Class="exit" nodeType="afterEffect" presetID="10" grpId="9" fill="hold">
                                  <p:stCondLst>
                                    <p:cond delay="0"/>
                                  </p:stCondLst>
                                  <p:iterate type="el" backwards="0">
                                    <p:tmAbs val="0"/>
                                  </p:iterate>
                                  <p:childTnLst>
                                    <p:animEffect filter="fade" transition="out">
                                      <p:cBhvr>
                                        <p:cTn id="40" dur="1000" fill="hold"/>
                                        <p:tgtEl>
                                          <p:spTgt spid="280"/>
                                        </p:tgtEl>
                                      </p:cBhvr>
                                    </p:animEffect>
                                    <p:set>
                                      <p:cBhvr>
                                        <p:cTn id="41" fill="hold">
                                          <p:stCondLst>
                                            <p:cond delay="999"/>
                                          </p:stCondLst>
                                        </p:cTn>
                                        <p:tgtEl>
                                          <p:spTgt spid="280"/>
                                        </p:tgtEl>
                                        <p:attrNameLst>
                                          <p:attrName>style.visibility</p:attrName>
                                        </p:attrNameLst>
                                      </p:cBhvr>
                                      <p:to>
                                        <p:strVal val="hidden"/>
                                      </p:to>
                                    </p:set>
                                  </p:childTnLst>
                                </p:cTn>
                              </p:par>
                            </p:childTnLst>
                          </p:cTn>
                        </p:par>
                        <p:par>
                          <p:cTn id="42" fill="hold">
                            <p:stCondLst>
                              <p:cond delay="3000"/>
                            </p:stCondLst>
                            <p:childTnLst>
                              <p:par>
                                <p:cTn id="43" presetClass="entr" nodeType="afterEffect" presetID="10" grpId="10" fill="hold">
                                  <p:stCondLst>
                                    <p:cond delay="0"/>
                                  </p:stCondLst>
                                  <p:iterate type="el" backwards="0">
                                    <p:tmAbs val="0"/>
                                  </p:iterate>
                                  <p:childTnLst>
                                    <p:set>
                                      <p:cBhvr>
                                        <p:cTn id="44" fill="hold"/>
                                        <p:tgtEl>
                                          <p:spTgt spid="263"/>
                                        </p:tgtEl>
                                        <p:attrNameLst>
                                          <p:attrName>style.visibility</p:attrName>
                                        </p:attrNameLst>
                                      </p:cBhvr>
                                      <p:to>
                                        <p:strVal val="visible"/>
                                      </p:to>
                                    </p:set>
                                    <p:animEffect filter="fade" transition="in">
                                      <p:cBhvr>
                                        <p:cTn id="45" dur="1000"/>
                                        <p:tgtEl>
                                          <p:spTgt spid="263"/>
                                        </p:tgtEl>
                                      </p:cBhvr>
                                    </p:animEffect>
                                  </p:childTnLst>
                                </p:cTn>
                              </p:par>
                            </p:childTnLst>
                          </p:cTn>
                        </p:par>
                        <p:par>
                          <p:cTn id="46" fill="hold">
                            <p:stCondLst>
                              <p:cond delay="4000"/>
                            </p:stCondLst>
                            <p:childTnLst>
                              <p:par>
                                <p:cTn id="47" presetClass="exit" nodeType="afterEffect" presetID="10" grpId="11" fill="hold">
                                  <p:stCondLst>
                                    <p:cond delay="0"/>
                                  </p:stCondLst>
                                  <p:iterate type="el" backwards="0">
                                    <p:tmAbs val="0"/>
                                  </p:iterate>
                                  <p:childTnLst>
                                    <p:animEffect filter="fade" transition="out">
                                      <p:cBhvr>
                                        <p:cTn id="48" dur="1000" fill="hold"/>
                                        <p:tgtEl>
                                          <p:spTgt spid="294"/>
                                        </p:tgtEl>
                                      </p:cBhvr>
                                    </p:animEffect>
                                    <p:set>
                                      <p:cBhvr>
                                        <p:cTn id="49" fill="hold">
                                          <p:stCondLst>
                                            <p:cond delay="999"/>
                                          </p:stCondLst>
                                        </p:cTn>
                                        <p:tgtEl>
                                          <p:spTgt spid="294"/>
                                        </p:tgtEl>
                                        <p:attrNameLst>
                                          <p:attrName>style.visibility</p:attrName>
                                        </p:attrNameLst>
                                      </p:cBhvr>
                                      <p:to>
                                        <p:strVal val="hidden"/>
                                      </p:to>
                                    </p:set>
                                  </p:childTnLst>
                                </p:cTn>
                              </p:par>
                            </p:childTnLst>
                          </p:cTn>
                        </p:par>
                        <p:par>
                          <p:cTn id="50" fill="hold">
                            <p:stCondLst>
                              <p:cond delay="5000"/>
                            </p:stCondLst>
                            <p:childTnLst>
                              <p:par>
                                <p:cTn id="51" presetClass="entr" nodeType="afterEffect" presetID="10" grpId="12" fill="hold">
                                  <p:stCondLst>
                                    <p:cond delay="0"/>
                                  </p:stCondLst>
                                  <p:iterate type="el" backwards="0">
                                    <p:tmAbs val="0"/>
                                  </p:iterate>
                                  <p:childTnLst>
                                    <p:set>
                                      <p:cBhvr>
                                        <p:cTn id="52" fill="hold"/>
                                        <p:tgtEl>
                                          <p:spTgt spid="295"/>
                                        </p:tgtEl>
                                        <p:attrNameLst>
                                          <p:attrName>style.visibility</p:attrName>
                                        </p:attrNameLst>
                                      </p:cBhvr>
                                      <p:to>
                                        <p:strVal val="visible"/>
                                      </p:to>
                                    </p:set>
                                    <p:animEffect filter="fade" transition="in">
                                      <p:cBhvr>
                                        <p:cTn id="53" dur="1000"/>
                                        <p:tgtEl>
                                          <p:spTgt spid="295"/>
                                        </p:tgtEl>
                                      </p:cBhvr>
                                    </p:animEffect>
                                  </p:childTnLst>
                                </p:cTn>
                              </p:par>
                            </p:childTnLst>
                          </p:cTn>
                        </p:par>
                        <p:par>
                          <p:cTn id="54" fill="hold">
                            <p:stCondLst>
                              <p:cond delay="6000"/>
                            </p:stCondLst>
                            <p:childTnLst>
                              <p:par>
                                <p:cTn id="55" presetClass="entr" nodeType="afterEffect" presetID="10" grpId="13" fill="hold">
                                  <p:stCondLst>
                                    <p:cond delay="0"/>
                                  </p:stCondLst>
                                  <p:iterate type="el" backwards="0">
                                    <p:tmAbs val="0"/>
                                  </p:iterate>
                                  <p:childTnLst>
                                    <p:set>
                                      <p:cBhvr>
                                        <p:cTn id="56" fill="hold"/>
                                        <p:tgtEl>
                                          <p:spTgt spid="292"/>
                                        </p:tgtEl>
                                        <p:attrNameLst>
                                          <p:attrName>style.visibility</p:attrName>
                                        </p:attrNameLst>
                                      </p:cBhvr>
                                      <p:to>
                                        <p:strVal val="visible"/>
                                      </p:to>
                                    </p:set>
                                    <p:animEffect filter="fade" transition="in">
                                      <p:cBhvr>
                                        <p:cTn id="57" dur="1000"/>
                                        <p:tgtEl>
                                          <p:spTgt spid="292"/>
                                        </p:tgtEl>
                                      </p:cBhvr>
                                    </p:animEffec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2" presetID="2" grpId="14" fill="hold">
                                  <p:stCondLst>
                                    <p:cond delay="0"/>
                                  </p:stCondLst>
                                  <p:iterate type="el" backwards="0">
                                    <p:tmAbs val="0"/>
                                  </p:iterate>
                                  <p:childTnLst>
                                    <p:set>
                                      <p:cBhvr>
                                        <p:cTn id="61" fill="hold"/>
                                        <p:tgtEl>
                                          <p:spTgt spid="297"/>
                                        </p:tgtEl>
                                        <p:attrNameLst>
                                          <p:attrName>style.visibility</p:attrName>
                                        </p:attrNameLst>
                                      </p:cBhvr>
                                      <p:to>
                                        <p:strVal val="visible"/>
                                      </p:to>
                                    </p:set>
                                    <p:anim calcmode="lin" valueType="num">
                                      <p:cBhvr>
                                        <p:cTn id="62" dur="1000" fill="hold"/>
                                        <p:tgtEl>
                                          <p:spTgt spid="297"/>
                                        </p:tgtEl>
                                        <p:attrNameLst>
                                          <p:attrName>ppt_x</p:attrName>
                                        </p:attrNameLst>
                                      </p:cBhvr>
                                      <p:tavLst>
                                        <p:tav tm="0">
                                          <p:val>
                                            <p:strVal val="1+#ppt_w/2"/>
                                          </p:val>
                                        </p:tav>
                                        <p:tav tm="100000">
                                          <p:val>
                                            <p:strVal val="#ppt_x"/>
                                          </p:val>
                                        </p:tav>
                                      </p:tavLst>
                                    </p:anim>
                                    <p:anim calcmode="lin" valueType="num">
                                      <p:cBhvr>
                                        <p:cTn id="63" dur="1000" fill="hold"/>
                                        <p:tgtEl>
                                          <p:spTgt spid="29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Class="path" nodeType="clickEffect" presetSubtype="0" presetID="-1" grpId="15" accel="50000" decel="50000" fill="hold">
                                  <p:stCondLst>
                                    <p:cond delay="0"/>
                                  </p:stCondLst>
                                  <p:childTnLst>
                                    <p:animMotion path="M 0.000000 0.000000 L -0.240464 -0.196709" origin="layout" pathEditMode="relative">
                                      <p:cBhvr>
                                        <p:cTn id="67" dur="1000" fill="hold"/>
                                        <p:tgtEl>
                                          <p:spTgt spid="297"/>
                                        </p:tgtEl>
                                        <p:attrNameLst>
                                          <p:attrName>ppt_x</p:attrName>
                                          <p:attrName>ppt_y</p:attrName>
                                        </p:attrNameLst>
                                      </p:cBhvr>
                                    </p:animMotion>
                                  </p:childTnLst>
                                </p:cTn>
                              </p:par>
                            </p:childTnLst>
                          </p:cTn>
                        </p:par>
                      </p:childTnLst>
                    </p:cTn>
                  </p:par>
                  <p:par>
                    <p:cTn id="68" fill="hold">
                      <p:stCondLst>
                        <p:cond delay="indefinite"/>
                      </p:stCondLst>
                      <p:childTnLst>
                        <p:par>
                          <p:cTn id="69" fill="hold">
                            <p:stCondLst>
                              <p:cond delay="0"/>
                            </p:stCondLst>
                            <p:childTnLst>
                              <p:par>
                                <p:cTn id="70" presetClass="path" nodeType="clickEffect" presetSubtype="0" presetID="-1" grpId="16" accel="50000" decel="50000" fill="hold">
                                  <p:stCondLst>
                                    <p:cond delay="0"/>
                                  </p:stCondLst>
                                  <p:childTnLst>
                                    <p:animMotion path="M 0.232537 -0.004446 L 0.462602 -0.000734" origin="layout" pathEditMode="relative">
                                      <p:cBhvr>
                                        <p:cTn id="71" dur="1000" fill="hold"/>
                                        <p:tgtEl>
                                          <p:spTgt spid="288"/>
                                        </p:tgtEl>
                                        <p:attrNameLst>
                                          <p:attrName>ppt_x</p:attrName>
                                          <p:attrName>ppt_y</p:attrName>
                                        </p:attrNameLst>
                                      </p:cBhvr>
                                    </p:animMotion>
                                  </p:childTnLst>
                                </p:cTn>
                              </p:par>
                            </p:childTnLst>
                          </p:cTn>
                        </p:par>
                        <p:par>
                          <p:cTn id="72" fill="hold">
                            <p:stCondLst>
                              <p:cond delay="0"/>
                            </p:stCondLst>
                            <p:childTnLst>
                              <p:par>
                                <p:cTn id="73" presetClass="path" nodeType="withEffect" presetSubtype="0" presetID="-1" grpId="17" accel="50000" decel="50000" fill="hold">
                                  <p:stCondLst>
                                    <p:cond delay="0"/>
                                  </p:stCondLst>
                                  <p:childTnLst>
                                    <p:animMotion path="M 0.000000 0.000000 L 0.230167 0.000711" origin="layout" pathEditMode="relative">
                                      <p:cBhvr>
                                        <p:cTn id="74" dur="1000" fill="hold"/>
                                        <p:tgtEl>
                                          <p:spTgt spid="278"/>
                                        </p:tgtEl>
                                        <p:attrNameLst>
                                          <p:attrName>ppt_x</p:attrName>
                                          <p:attrName>ppt_y</p:attrName>
                                        </p:attrNameLst>
                                      </p:cBhvr>
                                    </p:animMotion>
                                  </p:childTnLst>
                                </p:cTn>
                              </p:par>
                            </p:childTnLst>
                          </p:cTn>
                        </p:par>
                        <p:par>
                          <p:cTn id="75" fill="hold">
                            <p:stCondLst>
                              <p:cond delay="1000"/>
                            </p:stCondLst>
                            <p:childTnLst>
                              <p:par>
                                <p:cTn id="76" presetClass="entr" nodeType="afterEffect" presetSubtype="8" presetID="2" grpId="18" fill="hold">
                                  <p:stCondLst>
                                    <p:cond delay="0"/>
                                  </p:stCondLst>
                                  <p:iterate type="el" backwards="0">
                                    <p:tmAbs val="0"/>
                                  </p:iterate>
                                  <p:childTnLst>
                                    <p:set>
                                      <p:cBhvr>
                                        <p:cTn id="77" fill="hold"/>
                                        <p:tgtEl>
                                          <p:spTgt spid="271"/>
                                        </p:tgtEl>
                                        <p:attrNameLst>
                                          <p:attrName>style.visibility</p:attrName>
                                        </p:attrNameLst>
                                      </p:cBhvr>
                                      <p:to>
                                        <p:strVal val="visible"/>
                                      </p:to>
                                    </p:set>
                                    <p:anim calcmode="lin" valueType="num">
                                      <p:cBhvr>
                                        <p:cTn id="78" dur="1000" fill="hold"/>
                                        <p:tgtEl>
                                          <p:spTgt spid="271"/>
                                        </p:tgtEl>
                                        <p:attrNameLst>
                                          <p:attrName>ppt_x</p:attrName>
                                        </p:attrNameLst>
                                      </p:cBhvr>
                                      <p:tavLst>
                                        <p:tav tm="0">
                                          <p:val>
                                            <p:strVal val="0-#ppt_w/2"/>
                                          </p:val>
                                        </p:tav>
                                        <p:tav tm="100000">
                                          <p:val>
                                            <p:strVal val="#ppt_x"/>
                                          </p:val>
                                        </p:tav>
                                      </p:tavLst>
                                    </p:anim>
                                    <p:anim calcmode="lin" valueType="num">
                                      <p:cBhvr>
                                        <p:cTn id="79" dur="1000" fill="hold"/>
                                        <p:tgtEl>
                                          <p:spTgt spid="271"/>
                                        </p:tgtEl>
                                        <p:attrNameLst>
                                          <p:attrName>ppt_y</p:attrName>
                                        </p:attrNameLst>
                                      </p:cBhvr>
                                      <p:tavLst>
                                        <p:tav tm="0">
                                          <p:val>
                                            <p:strVal val="#ppt_y"/>
                                          </p:val>
                                        </p:tav>
                                        <p:tav tm="100000">
                                          <p:val>
                                            <p:strVal val="#ppt_y"/>
                                          </p:val>
                                        </p:tav>
                                      </p:tavLst>
                                    </p:anim>
                                  </p:childTnLst>
                                </p:cTn>
                              </p:par>
                            </p:childTnLst>
                          </p:cTn>
                        </p:par>
                        <p:par>
                          <p:cTn id="80" fill="hold">
                            <p:stCondLst>
                              <p:cond delay="0"/>
                            </p:stCondLst>
                            <p:childTnLst>
                              <p:par>
                                <p:cTn id="81" presetClass="path" nodeType="withEffect" presetSubtype="0" presetID="-1" grpId="19" accel="50000" decel="50000" fill="hold">
                                  <p:stCondLst>
                                    <p:cond delay="0"/>
                                  </p:stCondLst>
                                  <p:childTnLst>
                                    <p:animMotion path="M -0.240464 -0.196709 L -0.241045 -0.394926" origin="layout" pathEditMode="relative">
                                      <p:cBhvr>
                                        <p:cTn id="82" dur="1000" fill="hold"/>
                                        <p:tgtEl>
                                          <p:spTgt spid="297"/>
                                        </p:tgtEl>
                                        <p:attrNameLst>
                                          <p:attrName>ppt_x</p:attrName>
                                          <p:attrName>ppt_y</p:attrName>
                                        </p:attrNameLst>
                                      </p:cBhvr>
                                    </p:animMotion>
                                  </p:childTnLst>
                                </p:cTn>
                              </p:par>
                            </p:childTnLst>
                          </p:cTn>
                        </p:par>
                        <p:par>
                          <p:cTn id="83" fill="hold">
                            <p:stCondLst>
                              <p:cond delay="1000"/>
                            </p:stCondLst>
                            <p:childTnLst>
                              <p:par>
                                <p:cTn id="84" presetClass="exit" nodeType="afterEffect" presetID="10" grpId="20" fill="hold">
                                  <p:stCondLst>
                                    <p:cond delay="0"/>
                                  </p:stCondLst>
                                  <p:iterate type="el" backwards="0">
                                    <p:tmAbs val="0"/>
                                  </p:iterate>
                                  <p:childTnLst>
                                    <p:animEffect filter="fade" transition="out">
                                      <p:cBhvr>
                                        <p:cTn id="85" dur="1000" fill="hold"/>
                                        <p:tgtEl>
                                          <p:spTgt spid="263"/>
                                        </p:tgtEl>
                                      </p:cBhvr>
                                    </p:animEffect>
                                    <p:set>
                                      <p:cBhvr>
                                        <p:cTn id="86" fill="hold">
                                          <p:stCondLst>
                                            <p:cond delay="999"/>
                                          </p:stCondLst>
                                        </p:cTn>
                                        <p:tgtEl>
                                          <p:spTgt spid="263"/>
                                        </p:tgtEl>
                                        <p:attrNameLst>
                                          <p:attrName>style.visibility</p:attrName>
                                        </p:attrNameLst>
                                      </p:cBhvr>
                                      <p:to>
                                        <p:strVal val="hidden"/>
                                      </p:to>
                                    </p:set>
                                  </p:childTnLst>
                                </p:cTn>
                              </p:par>
                            </p:childTnLst>
                          </p:cTn>
                        </p:par>
                        <p:par>
                          <p:cTn id="87" fill="hold">
                            <p:stCondLst>
                              <p:cond delay="2000"/>
                            </p:stCondLst>
                            <p:childTnLst>
                              <p:par>
                                <p:cTn id="88" presetClass="entr" nodeType="afterEffect" presetID="10" grpId="21" fill="hold">
                                  <p:stCondLst>
                                    <p:cond delay="0"/>
                                  </p:stCondLst>
                                  <p:iterate type="el" backwards="0">
                                    <p:tmAbs val="0"/>
                                  </p:iterate>
                                  <p:childTnLst>
                                    <p:set>
                                      <p:cBhvr>
                                        <p:cTn id="89" fill="hold"/>
                                        <p:tgtEl>
                                          <p:spTgt spid="260"/>
                                        </p:tgtEl>
                                        <p:attrNameLst>
                                          <p:attrName>style.visibility</p:attrName>
                                        </p:attrNameLst>
                                      </p:cBhvr>
                                      <p:to>
                                        <p:strVal val="visible"/>
                                      </p:to>
                                    </p:set>
                                    <p:animEffect filter="fade" transition="in">
                                      <p:cBhvr>
                                        <p:cTn id="90" dur="1000"/>
                                        <p:tgtEl>
                                          <p:spTgt spid="260"/>
                                        </p:tgtEl>
                                      </p:cBhvr>
                                    </p:animEffect>
                                  </p:childTnLst>
                                </p:cTn>
                              </p:par>
                            </p:childTnLst>
                          </p:cTn>
                        </p:par>
                        <p:par>
                          <p:cTn id="91" fill="hold">
                            <p:stCondLst>
                              <p:cond delay="3000"/>
                            </p:stCondLst>
                            <p:childTnLst>
                              <p:par>
                                <p:cTn id="92" presetClass="exit" nodeType="afterEffect" presetID="10" grpId="22" fill="hold">
                                  <p:stCondLst>
                                    <p:cond delay="0"/>
                                  </p:stCondLst>
                                  <p:iterate type="el" backwards="0">
                                    <p:tmAbs val="0"/>
                                  </p:iterate>
                                  <p:childTnLst>
                                    <p:animEffect filter="fade" transition="out">
                                      <p:cBhvr>
                                        <p:cTn id="93" dur="1000" fill="hold"/>
                                        <p:tgtEl>
                                          <p:spTgt spid="295"/>
                                        </p:tgtEl>
                                      </p:cBhvr>
                                    </p:animEffect>
                                    <p:set>
                                      <p:cBhvr>
                                        <p:cTn id="94" fill="hold">
                                          <p:stCondLst>
                                            <p:cond delay="999"/>
                                          </p:stCondLst>
                                        </p:cTn>
                                        <p:tgtEl>
                                          <p:spTgt spid="295"/>
                                        </p:tgtEl>
                                        <p:attrNameLst>
                                          <p:attrName>style.visibility</p:attrName>
                                        </p:attrNameLst>
                                      </p:cBhvr>
                                      <p:to>
                                        <p:strVal val="hidden"/>
                                      </p:to>
                                    </p:set>
                                  </p:childTnLst>
                                </p:cTn>
                              </p:par>
                            </p:childTnLst>
                          </p:cTn>
                        </p:par>
                        <p:par>
                          <p:cTn id="95" fill="hold">
                            <p:stCondLst>
                              <p:cond delay="4000"/>
                            </p:stCondLst>
                            <p:childTnLst>
                              <p:par>
                                <p:cTn id="96" presetClass="entr" nodeType="afterEffect" presetID="10" grpId="23" fill="hold">
                                  <p:stCondLst>
                                    <p:cond delay="0"/>
                                  </p:stCondLst>
                                  <p:iterate type="el" backwards="0">
                                    <p:tmAbs val="0"/>
                                  </p:iterate>
                                  <p:childTnLst>
                                    <p:set>
                                      <p:cBhvr>
                                        <p:cTn id="97" fill="hold"/>
                                        <p:tgtEl>
                                          <p:spTgt spid="296"/>
                                        </p:tgtEl>
                                        <p:attrNameLst>
                                          <p:attrName>style.visibility</p:attrName>
                                        </p:attrNameLst>
                                      </p:cBhvr>
                                      <p:to>
                                        <p:strVal val="visible"/>
                                      </p:to>
                                    </p:set>
                                    <p:animEffect filter="fade" transition="in">
                                      <p:cBhvr>
                                        <p:cTn id="98" dur="1000"/>
                                        <p:tgtEl>
                                          <p:spTgt spid="296"/>
                                        </p:tgtEl>
                                      </p:cBhvr>
                                    </p:animEffect>
                                  </p:childTnLst>
                                </p:cTn>
                              </p:par>
                            </p:childTnLst>
                          </p:cTn>
                        </p:par>
                        <p:par>
                          <p:cTn id="99" fill="hold">
                            <p:stCondLst>
                              <p:cond delay="5000"/>
                            </p:stCondLst>
                            <p:childTnLst>
                              <p:par>
                                <p:cTn id="100" presetClass="entr" nodeType="afterEffect" presetID="10" grpId="24" fill="hold">
                                  <p:stCondLst>
                                    <p:cond delay="0"/>
                                  </p:stCondLst>
                                  <p:iterate type="el" backwards="0">
                                    <p:tmAbs val="0"/>
                                  </p:iterate>
                                  <p:childTnLst>
                                    <p:set>
                                      <p:cBhvr>
                                        <p:cTn id="101" fill="hold"/>
                                        <p:tgtEl>
                                          <p:spTgt spid="293"/>
                                        </p:tgtEl>
                                        <p:attrNameLst>
                                          <p:attrName>style.visibility</p:attrName>
                                        </p:attrNameLst>
                                      </p:cBhvr>
                                      <p:to>
                                        <p:strVal val="visible"/>
                                      </p:to>
                                    </p:set>
                                    <p:animEffect filter="fade" transition="in">
                                      <p:cBhvr>
                                        <p:cTn id="102" dur="1000"/>
                                        <p:tgtEl>
                                          <p:spTgt spid="293"/>
                                        </p:tgtEl>
                                      </p:cBhvr>
                                    </p:animEffect>
                                  </p:childTnLst>
                                </p:cTn>
                              </p:par>
                            </p:childTnLst>
                          </p:cTn>
                        </p:par>
                      </p:childTnLst>
                    </p:cTn>
                  </p:par>
                  <p:par>
                    <p:cTn id="103" fill="hold">
                      <p:stCondLst>
                        <p:cond delay="indefinite"/>
                      </p:stCondLst>
                      <p:childTnLst>
                        <p:par>
                          <p:cTn id="104" fill="hold">
                            <p:stCondLst>
                              <p:cond delay="0"/>
                            </p:stCondLst>
                            <p:childTnLst>
                              <p:par>
                                <p:cTn id="105" presetClass="entr" nodeType="clickEffect" presetSubtype="1" presetID="2" grpId="25" fill="hold">
                                  <p:stCondLst>
                                    <p:cond delay="0"/>
                                  </p:stCondLst>
                                  <p:iterate type="el" backwards="0">
                                    <p:tmAbs val="0"/>
                                  </p:iterate>
                                  <p:childTnLst>
                                    <p:set>
                                      <p:cBhvr>
                                        <p:cTn id="106" fill="hold"/>
                                        <p:tgtEl>
                                          <p:spTgt spid="298"/>
                                        </p:tgtEl>
                                        <p:attrNameLst>
                                          <p:attrName>style.visibility</p:attrName>
                                        </p:attrNameLst>
                                      </p:cBhvr>
                                      <p:to>
                                        <p:strVal val="visible"/>
                                      </p:to>
                                    </p:set>
                                    <p:anim calcmode="lin" valueType="num">
                                      <p:cBhvr>
                                        <p:cTn id="107" dur="1000" fill="hold"/>
                                        <p:tgtEl>
                                          <p:spTgt spid="298"/>
                                        </p:tgtEl>
                                        <p:attrNameLst>
                                          <p:attrName>ppt_x</p:attrName>
                                        </p:attrNameLst>
                                      </p:cBhvr>
                                      <p:tavLst>
                                        <p:tav tm="0">
                                          <p:val>
                                            <p:strVal val="#ppt_x"/>
                                          </p:val>
                                        </p:tav>
                                        <p:tav tm="100000">
                                          <p:val>
                                            <p:strVal val="#ppt_x"/>
                                          </p:val>
                                        </p:tav>
                                      </p:tavLst>
                                    </p:anim>
                                    <p:anim calcmode="lin" valueType="num">
                                      <p:cBhvr>
                                        <p:cTn id="108" dur="1000" fill="hold"/>
                                        <p:tgtEl>
                                          <p:spTgt spid="2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4"/>
      <p:bldP build="whole" bldLvl="1" animBg="1" rev="0" advAuto="0" spid="281" grpId="2"/>
      <p:bldP build="whole" bldLvl="1" animBg="1" rev="0" advAuto="0" spid="293" grpId="24"/>
      <p:bldP build="whole" bldLvl="1" animBg="1" rev="0" advAuto="0" spid="291" grpId="6"/>
      <p:bldP build="whole" bldLvl="1" animBg="1" rev="0" advAuto="0" spid="295" grpId="12"/>
      <p:bldP build="whole" bldLvl="1" animBg="1" rev="0" advAuto="0" spid="297" grpId="14"/>
      <p:bldP build="whole" bldLvl="1" animBg="1" rev="0" advAuto="0" spid="298" grpId="25"/>
      <p:bldP build="whole" bldLvl="1" animBg="1" rev="0" advAuto="0" spid="280" grpId="3"/>
      <p:bldP build="whole" bldLvl="1" animBg="1" rev="0" advAuto="0" spid="260" grpId="21"/>
      <p:bldP build="whole" bldLvl="1" animBg="1" rev="0" advAuto="0" spid="278" grpId="8"/>
      <p:bldP build="whole" bldLvl="1" animBg="1" rev="0" advAuto="0" spid="271" grpId="18"/>
      <p:bldP build="whole" bldLvl="1" animBg="1" rev="0" advAuto="0" spid="280" grpId="9"/>
      <p:bldP build="whole" bldLvl="1" animBg="1" rev="0" advAuto="0" spid="295" grpId="22"/>
      <p:bldP build="whole" bldLvl="1" animBg="1" rev="0" advAuto="0" spid="296" grpId="23"/>
      <p:bldP build="whole" bldLvl="1" animBg="1" rev="0" advAuto="0" spid="294" grpId="5"/>
      <p:bldP build="whole" bldLvl="1" animBg="1" rev="0" advAuto="0" spid="263" grpId="10"/>
      <p:bldP build="whole" bldLvl="1" animBg="1" rev="0" advAuto="0" spid="294" grpId="11"/>
      <p:bldP build="whole" bldLvl="1" animBg="1" rev="0" advAuto="0" spid="288" grpId="1"/>
      <p:bldP build="whole" bldLvl="1" animBg="1" rev="0" advAuto="0" spid="292" grpId="13"/>
      <p:bldP build="whole" bldLvl="1" animBg="1" rev="0" advAuto="0" spid="263" grpId="20"/>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3" name="Image" descr="Image"/>
          <p:cNvPicPr>
            <a:picLocks noChangeAspect="1"/>
          </p:cNvPicPr>
          <p:nvPr/>
        </p:nvPicPr>
        <p:blipFill>
          <a:blip r:embed="rId3">
            <a:extLst/>
          </a:blip>
          <a:srcRect l="2612" t="12717" r="1879" b="13534"/>
          <a:stretch>
            <a:fillRect/>
          </a:stretch>
        </p:blipFill>
        <p:spPr>
          <a:xfrm>
            <a:off x="1231232" y="737393"/>
            <a:ext cx="22419851" cy="12241190"/>
          </a:xfrm>
          <a:prstGeom prst="rect">
            <a:avLst/>
          </a:prstGeom>
          <a:ln w="12700">
            <a:miter lim="400000"/>
          </a:ln>
        </p:spPr>
      </p:pic>
      <p:pic>
        <p:nvPicPr>
          <p:cNvPr id="304" name="c89eced5c3a2e2f8ea247aee284ab048_28-collection-of-human-stages-of-life-clipart-high-quality-_1679-754.jpeg" descr="c89eced5c3a2e2f8ea247aee284ab048_28-collection-of-human-stages-of-life-clipart-high-quality-_1679-754.jpeg"/>
          <p:cNvPicPr>
            <a:picLocks noChangeAspect="1"/>
          </p:cNvPicPr>
          <p:nvPr/>
        </p:nvPicPr>
        <p:blipFill>
          <a:blip r:embed="rId4">
            <a:extLst/>
          </a:blip>
          <a:srcRect l="453" t="64005" r="83855" b="0"/>
          <a:stretch>
            <a:fillRect/>
          </a:stretch>
        </p:blipFill>
        <p:spPr>
          <a:xfrm>
            <a:off x="7651967" y="5017293"/>
            <a:ext cx="3573456" cy="3681324"/>
          </a:xfrm>
          <a:prstGeom prst="rect">
            <a:avLst/>
          </a:prstGeom>
          <a:ln w="12700">
            <a:miter lim="400000"/>
          </a:ln>
        </p:spPr>
      </p:pic>
      <p:pic>
        <p:nvPicPr>
          <p:cNvPr id="305" name="c89eced5c3a2e2f8ea247aee284ab048_28-collection-of-human-stages-of-life-clipart-high-quality-_1679-754.jpeg" descr="c89eced5c3a2e2f8ea247aee284ab048_28-collection-of-human-stages-of-life-clipart-high-quality-_1679-754.jpeg"/>
          <p:cNvPicPr>
            <a:picLocks noChangeAspect="1"/>
          </p:cNvPicPr>
          <p:nvPr/>
        </p:nvPicPr>
        <p:blipFill>
          <a:blip r:embed="rId4">
            <a:extLst/>
          </a:blip>
          <a:srcRect l="15832" t="46361" r="70429" b="0"/>
          <a:stretch>
            <a:fillRect/>
          </a:stretch>
        </p:blipFill>
        <p:spPr>
          <a:xfrm>
            <a:off x="11637107" y="3860006"/>
            <a:ext cx="3419562" cy="599606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303"/>
                                        </p:tgtEl>
                                        <p:attrNameLst>
                                          <p:attrName>style.opacity</p:attrName>
                                        </p:attrNameLst>
                                      </p:cBhvr>
                                      <p:to>
                                        <p:strVal val="0.30"/>
                                      </p:to>
                                    </p:set>
                                    <p:animEffect filter="image" prLst="opacity: 0.30; ">
                                      <p:cBhvr>
                                        <p:cTn id="7" dur="indefinite" fill="hold"/>
                                        <p:tgtEl>
                                          <p:spTgt spid="303"/>
                                        </p:tgtEl>
                                      </p:cBhvr>
                                    </p:animEffect>
                                  </p:childTnLst>
                                </p:cTn>
                              </p:par>
                            </p:childTnLst>
                          </p:cTn>
                        </p:par>
                        <p:par>
                          <p:cTn id="8" fill="hold">
                            <p:stCondLst>
                              <p:cond delay="300"/>
                            </p:stCondLst>
                            <p:childTnLst>
                              <p:par>
                                <p:cTn id="9" presetClass="entr" nodeType="afterEffect" presetSubtype="0" presetID="1" grpId="2" fill="hold">
                                  <p:stCondLst>
                                    <p:cond delay="0"/>
                                  </p:stCondLst>
                                  <p:iterate type="el" backwards="0">
                                    <p:tmAbs val="0"/>
                                  </p:iterate>
                                  <p:childTnLst>
                                    <p:set>
                                      <p:cBhvr>
                                        <p:cTn id="10" fill="hold"/>
                                        <p:tgtEl>
                                          <p:spTgt spid="3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4" grpId="2"/>
      <p:bldP build="whole" bldLvl="1" animBg="1" rev="0" advAuto="0" spid="305" grpId="3"/>
      <p:bldP build="whole" bldLvl="1" animBg="1" rev="0" advAuto="0" spid="303"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0" name="Line Line" descr="Line Line"/>
          <p:cNvPicPr>
            <a:picLocks noChangeAspect="0"/>
          </p:cNvPicPr>
          <p:nvPr/>
        </p:nvPicPr>
        <p:blipFill>
          <a:blip r:embed="rId2">
            <a:extLst/>
          </a:blip>
          <a:stretch>
            <a:fillRect/>
          </a:stretch>
        </p:blipFill>
        <p:spPr>
          <a:xfrm rot="16200000">
            <a:off x="7642308" y="7937217"/>
            <a:ext cx="8992300" cy="101601"/>
          </a:xfrm>
          <a:prstGeom prst="rect">
            <a:avLst/>
          </a:prstGeom>
        </p:spPr>
      </p:pic>
      <p:grpSp>
        <p:nvGrpSpPr>
          <p:cNvPr id="331" name="Group"/>
          <p:cNvGrpSpPr/>
          <p:nvPr/>
        </p:nvGrpSpPr>
        <p:grpSpPr>
          <a:xfrm>
            <a:off x="1269683" y="1951213"/>
            <a:ext cx="9696775" cy="9599572"/>
            <a:chOff x="-101600" y="-264084"/>
            <a:chExt cx="9696773" cy="9599571"/>
          </a:xfrm>
        </p:grpSpPr>
        <p:sp>
          <p:nvSpPr>
            <p:cNvPr id="312" name="Shape"/>
            <p:cNvSpPr/>
            <p:nvPr/>
          </p:nvSpPr>
          <p:spPr>
            <a:xfrm>
              <a:off x="2208265" y="5640761"/>
              <a:ext cx="4610217" cy="3694727"/>
            </a:xfrm>
            <a:custGeom>
              <a:avLst/>
              <a:gdLst/>
              <a:ahLst/>
              <a:cxnLst>
                <a:cxn ang="0">
                  <a:pos x="wd2" y="hd2"/>
                </a:cxn>
                <a:cxn ang="5400000">
                  <a:pos x="wd2" y="hd2"/>
                </a:cxn>
                <a:cxn ang="10800000">
                  <a:pos x="wd2" y="hd2"/>
                </a:cxn>
                <a:cxn ang="16200000">
                  <a:pos x="wd2" y="hd2"/>
                </a:cxn>
              </a:cxnLst>
              <a:rect l="0" t="0" r="r" b="b"/>
              <a:pathLst>
                <a:path w="21600" h="20878" fill="norm" stroke="1" extrusionOk="0">
                  <a:moveTo>
                    <a:pt x="10333" y="263"/>
                  </a:moveTo>
                  <a:cubicBezTo>
                    <a:pt x="6163" y="300"/>
                    <a:pt x="2554" y="-449"/>
                    <a:pt x="0" y="1349"/>
                  </a:cubicBezTo>
                  <a:lnTo>
                    <a:pt x="0" y="5232"/>
                  </a:lnTo>
                  <a:cubicBezTo>
                    <a:pt x="0" y="5268"/>
                    <a:pt x="17" y="5302"/>
                    <a:pt x="46" y="5328"/>
                  </a:cubicBezTo>
                  <a:cubicBezTo>
                    <a:pt x="75" y="5353"/>
                    <a:pt x="115" y="5369"/>
                    <a:pt x="162" y="5369"/>
                  </a:cubicBezTo>
                  <a:lnTo>
                    <a:pt x="501" y="5369"/>
                  </a:lnTo>
                  <a:cubicBezTo>
                    <a:pt x="544" y="5369"/>
                    <a:pt x="583" y="5384"/>
                    <a:pt x="613" y="5408"/>
                  </a:cubicBezTo>
                  <a:cubicBezTo>
                    <a:pt x="642" y="5432"/>
                    <a:pt x="660" y="5467"/>
                    <a:pt x="660" y="5506"/>
                  </a:cubicBezTo>
                  <a:lnTo>
                    <a:pt x="660" y="5837"/>
                  </a:lnTo>
                  <a:cubicBezTo>
                    <a:pt x="660" y="5873"/>
                    <a:pt x="678" y="5907"/>
                    <a:pt x="706" y="5932"/>
                  </a:cubicBezTo>
                  <a:cubicBezTo>
                    <a:pt x="735" y="5957"/>
                    <a:pt x="776" y="5974"/>
                    <a:pt x="822" y="5974"/>
                  </a:cubicBezTo>
                  <a:lnTo>
                    <a:pt x="1289" y="5974"/>
                  </a:lnTo>
                  <a:cubicBezTo>
                    <a:pt x="1331" y="5974"/>
                    <a:pt x="1372" y="5988"/>
                    <a:pt x="1402" y="6011"/>
                  </a:cubicBezTo>
                  <a:cubicBezTo>
                    <a:pt x="1432" y="6035"/>
                    <a:pt x="1451" y="6069"/>
                    <a:pt x="1451" y="6108"/>
                  </a:cubicBezTo>
                  <a:lnTo>
                    <a:pt x="1451" y="19283"/>
                  </a:lnTo>
                  <a:cubicBezTo>
                    <a:pt x="1451" y="19347"/>
                    <a:pt x="1392" y="19397"/>
                    <a:pt x="1316" y="19397"/>
                  </a:cubicBezTo>
                  <a:cubicBezTo>
                    <a:pt x="1129" y="19397"/>
                    <a:pt x="984" y="19527"/>
                    <a:pt x="984" y="19678"/>
                  </a:cubicBezTo>
                  <a:lnTo>
                    <a:pt x="984" y="20597"/>
                  </a:lnTo>
                  <a:cubicBezTo>
                    <a:pt x="984" y="20676"/>
                    <a:pt x="1022" y="20746"/>
                    <a:pt x="1083" y="20797"/>
                  </a:cubicBezTo>
                  <a:cubicBezTo>
                    <a:pt x="1144" y="20847"/>
                    <a:pt x="1226" y="20878"/>
                    <a:pt x="1316" y="20878"/>
                  </a:cubicBezTo>
                  <a:lnTo>
                    <a:pt x="20284" y="20878"/>
                  </a:lnTo>
                  <a:cubicBezTo>
                    <a:pt x="20378" y="20878"/>
                    <a:pt x="20461" y="20846"/>
                    <a:pt x="20520" y="20794"/>
                  </a:cubicBezTo>
                  <a:cubicBezTo>
                    <a:pt x="20580" y="20743"/>
                    <a:pt x="20616" y="20673"/>
                    <a:pt x="20616" y="20597"/>
                  </a:cubicBezTo>
                  <a:lnTo>
                    <a:pt x="20616" y="19678"/>
                  </a:lnTo>
                  <a:cubicBezTo>
                    <a:pt x="20616" y="19520"/>
                    <a:pt x="20463" y="19397"/>
                    <a:pt x="20284" y="19397"/>
                  </a:cubicBezTo>
                  <a:cubicBezTo>
                    <a:pt x="20208" y="19397"/>
                    <a:pt x="20149" y="19347"/>
                    <a:pt x="20149" y="19283"/>
                  </a:cubicBezTo>
                  <a:lnTo>
                    <a:pt x="20149" y="6102"/>
                  </a:lnTo>
                  <a:cubicBezTo>
                    <a:pt x="20149" y="6066"/>
                    <a:pt x="20166" y="6031"/>
                    <a:pt x="20194" y="6006"/>
                  </a:cubicBezTo>
                  <a:cubicBezTo>
                    <a:pt x="20222" y="5981"/>
                    <a:pt x="20262" y="5965"/>
                    <a:pt x="20308" y="5965"/>
                  </a:cubicBezTo>
                  <a:lnTo>
                    <a:pt x="20775" y="5965"/>
                  </a:lnTo>
                  <a:cubicBezTo>
                    <a:pt x="20818" y="5965"/>
                    <a:pt x="20858" y="5951"/>
                    <a:pt x="20888" y="5927"/>
                  </a:cubicBezTo>
                  <a:cubicBezTo>
                    <a:pt x="20918" y="5903"/>
                    <a:pt x="20937" y="5869"/>
                    <a:pt x="20937" y="5830"/>
                  </a:cubicBezTo>
                  <a:lnTo>
                    <a:pt x="20937" y="5497"/>
                  </a:lnTo>
                  <a:cubicBezTo>
                    <a:pt x="20937" y="5461"/>
                    <a:pt x="20954" y="5428"/>
                    <a:pt x="20983" y="5403"/>
                  </a:cubicBezTo>
                  <a:cubicBezTo>
                    <a:pt x="21012" y="5378"/>
                    <a:pt x="21052" y="5362"/>
                    <a:pt x="21099" y="5362"/>
                  </a:cubicBezTo>
                  <a:lnTo>
                    <a:pt x="21438" y="5362"/>
                  </a:lnTo>
                  <a:cubicBezTo>
                    <a:pt x="21481" y="5362"/>
                    <a:pt x="21521" y="5348"/>
                    <a:pt x="21551" y="5324"/>
                  </a:cubicBezTo>
                  <a:cubicBezTo>
                    <a:pt x="21581" y="5299"/>
                    <a:pt x="21600" y="5265"/>
                    <a:pt x="21600" y="5225"/>
                  </a:cubicBezTo>
                  <a:lnTo>
                    <a:pt x="21600" y="1241"/>
                  </a:lnTo>
                  <a:cubicBezTo>
                    <a:pt x="18853" y="-722"/>
                    <a:pt x="14893" y="222"/>
                    <a:pt x="10333" y="263"/>
                  </a:cubicBezTo>
                  <a:close/>
                  <a:moveTo>
                    <a:pt x="10276" y="872"/>
                  </a:moveTo>
                  <a:cubicBezTo>
                    <a:pt x="14488" y="849"/>
                    <a:pt x="18149" y="-223"/>
                    <a:pt x="20844" y="1248"/>
                  </a:cubicBezTo>
                  <a:lnTo>
                    <a:pt x="20844" y="3614"/>
                  </a:lnTo>
                  <a:lnTo>
                    <a:pt x="20860" y="3614"/>
                  </a:lnTo>
                  <a:cubicBezTo>
                    <a:pt x="20860" y="3650"/>
                    <a:pt x="20844" y="3684"/>
                    <a:pt x="20815" y="3710"/>
                  </a:cubicBezTo>
                  <a:cubicBezTo>
                    <a:pt x="20787" y="3735"/>
                    <a:pt x="20748" y="3751"/>
                    <a:pt x="20701" y="3751"/>
                  </a:cubicBezTo>
                  <a:lnTo>
                    <a:pt x="20300" y="3751"/>
                  </a:lnTo>
                  <a:cubicBezTo>
                    <a:pt x="20258" y="3751"/>
                    <a:pt x="20218" y="3737"/>
                    <a:pt x="20188" y="3712"/>
                  </a:cubicBezTo>
                  <a:cubicBezTo>
                    <a:pt x="20158" y="3688"/>
                    <a:pt x="20139" y="3654"/>
                    <a:pt x="20139" y="3614"/>
                  </a:cubicBezTo>
                  <a:lnTo>
                    <a:pt x="20139" y="1954"/>
                  </a:lnTo>
                  <a:cubicBezTo>
                    <a:pt x="20139" y="1921"/>
                    <a:pt x="20149" y="1891"/>
                    <a:pt x="20169" y="1866"/>
                  </a:cubicBezTo>
                  <a:cubicBezTo>
                    <a:pt x="20188" y="1840"/>
                    <a:pt x="20216" y="1821"/>
                    <a:pt x="20250" y="1810"/>
                  </a:cubicBezTo>
                  <a:cubicBezTo>
                    <a:pt x="20326" y="1781"/>
                    <a:pt x="20392" y="1732"/>
                    <a:pt x="20438" y="1672"/>
                  </a:cubicBezTo>
                  <a:cubicBezTo>
                    <a:pt x="20483" y="1612"/>
                    <a:pt x="20509" y="1539"/>
                    <a:pt x="20505" y="1464"/>
                  </a:cubicBezTo>
                  <a:cubicBezTo>
                    <a:pt x="20500" y="1363"/>
                    <a:pt x="20447" y="1275"/>
                    <a:pt x="20365" y="1212"/>
                  </a:cubicBezTo>
                  <a:cubicBezTo>
                    <a:pt x="20283" y="1149"/>
                    <a:pt x="20173" y="1111"/>
                    <a:pt x="20054" y="1111"/>
                  </a:cubicBezTo>
                  <a:lnTo>
                    <a:pt x="1520" y="1111"/>
                  </a:lnTo>
                  <a:cubicBezTo>
                    <a:pt x="1401" y="1111"/>
                    <a:pt x="1290" y="1149"/>
                    <a:pt x="1208" y="1212"/>
                  </a:cubicBezTo>
                  <a:cubicBezTo>
                    <a:pt x="1126" y="1275"/>
                    <a:pt x="1073" y="1363"/>
                    <a:pt x="1069" y="1464"/>
                  </a:cubicBezTo>
                  <a:cubicBezTo>
                    <a:pt x="1065" y="1543"/>
                    <a:pt x="1090" y="1615"/>
                    <a:pt x="1136" y="1675"/>
                  </a:cubicBezTo>
                  <a:cubicBezTo>
                    <a:pt x="1181" y="1734"/>
                    <a:pt x="1247" y="1781"/>
                    <a:pt x="1323" y="1810"/>
                  </a:cubicBezTo>
                  <a:cubicBezTo>
                    <a:pt x="1357" y="1821"/>
                    <a:pt x="1385" y="1840"/>
                    <a:pt x="1405" y="1866"/>
                  </a:cubicBezTo>
                  <a:cubicBezTo>
                    <a:pt x="1424" y="1891"/>
                    <a:pt x="1435" y="1921"/>
                    <a:pt x="1435" y="1954"/>
                  </a:cubicBezTo>
                  <a:lnTo>
                    <a:pt x="1435" y="3614"/>
                  </a:lnTo>
                  <a:cubicBezTo>
                    <a:pt x="1435" y="3650"/>
                    <a:pt x="1418" y="3684"/>
                    <a:pt x="1389" y="3710"/>
                  </a:cubicBezTo>
                  <a:cubicBezTo>
                    <a:pt x="1360" y="3735"/>
                    <a:pt x="1320" y="3751"/>
                    <a:pt x="1273" y="3751"/>
                  </a:cubicBezTo>
                  <a:lnTo>
                    <a:pt x="873" y="3751"/>
                  </a:lnTo>
                  <a:cubicBezTo>
                    <a:pt x="830" y="3751"/>
                    <a:pt x="790" y="3737"/>
                    <a:pt x="761" y="3712"/>
                  </a:cubicBezTo>
                  <a:cubicBezTo>
                    <a:pt x="732" y="3688"/>
                    <a:pt x="713" y="3654"/>
                    <a:pt x="713" y="3614"/>
                  </a:cubicBezTo>
                  <a:lnTo>
                    <a:pt x="713" y="1343"/>
                  </a:lnTo>
                  <a:cubicBezTo>
                    <a:pt x="3191" y="38"/>
                    <a:pt x="6485" y="894"/>
                    <a:pt x="10276" y="872"/>
                  </a:cubicBezTo>
                  <a:close/>
                  <a:moveTo>
                    <a:pt x="12458" y="1853"/>
                  </a:moveTo>
                  <a:cubicBezTo>
                    <a:pt x="13667" y="1853"/>
                    <a:pt x="14465" y="1853"/>
                    <a:pt x="15318" y="1853"/>
                  </a:cubicBezTo>
                  <a:cubicBezTo>
                    <a:pt x="16170" y="1853"/>
                    <a:pt x="17076" y="1853"/>
                    <a:pt x="18502" y="1853"/>
                  </a:cubicBezTo>
                  <a:cubicBezTo>
                    <a:pt x="18511" y="3039"/>
                    <a:pt x="18510" y="7884"/>
                    <a:pt x="18510" y="8086"/>
                  </a:cubicBezTo>
                  <a:cubicBezTo>
                    <a:pt x="18510" y="8316"/>
                    <a:pt x="18288" y="8504"/>
                    <a:pt x="18017" y="8504"/>
                  </a:cubicBezTo>
                  <a:cubicBezTo>
                    <a:pt x="17745" y="8504"/>
                    <a:pt x="17526" y="8316"/>
                    <a:pt x="17526" y="8086"/>
                  </a:cubicBezTo>
                  <a:lnTo>
                    <a:pt x="17526" y="4621"/>
                  </a:lnTo>
                  <a:cubicBezTo>
                    <a:pt x="17526" y="4340"/>
                    <a:pt x="17263" y="4118"/>
                    <a:pt x="16932" y="4118"/>
                  </a:cubicBezTo>
                  <a:cubicBezTo>
                    <a:pt x="16601" y="4118"/>
                    <a:pt x="16338" y="4340"/>
                    <a:pt x="16338" y="4621"/>
                  </a:cubicBezTo>
                  <a:cubicBezTo>
                    <a:pt x="16338" y="5628"/>
                    <a:pt x="16338" y="6425"/>
                    <a:pt x="16338" y="6504"/>
                  </a:cubicBezTo>
                  <a:cubicBezTo>
                    <a:pt x="16338" y="6734"/>
                    <a:pt x="16116" y="6922"/>
                    <a:pt x="15845" y="6922"/>
                  </a:cubicBezTo>
                  <a:cubicBezTo>
                    <a:pt x="15573" y="6922"/>
                    <a:pt x="15354" y="6734"/>
                    <a:pt x="15354" y="6504"/>
                  </a:cubicBezTo>
                  <a:lnTo>
                    <a:pt x="15354" y="4304"/>
                  </a:lnTo>
                  <a:cubicBezTo>
                    <a:pt x="15354" y="3628"/>
                    <a:pt x="15029" y="3015"/>
                    <a:pt x="14504" y="2571"/>
                  </a:cubicBezTo>
                  <a:cubicBezTo>
                    <a:pt x="13980" y="2128"/>
                    <a:pt x="13255" y="1853"/>
                    <a:pt x="12458" y="1853"/>
                  </a:cubicBezTo>
                  <a:close/>
                </a:path>
              </a:pathLst>
            </a:custGeom>
            <a:noFill/>
            <a:ln w="1270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pic>
          <p:nvPicPr>
            <p:cNvPr id="313" name="Water Drop Water Drop" descr="Water Drop Water Drop"/>
            <p:cNvPicPr>
              <a:picLocks noChangeAspect="0"/>
            </p:cNvPicPr>
            <p:nvPr/>
          </p:nvPicPr>
          <p:blipFill>
            <a:blip r:embed="rId3">
              <a:extLst/>
            </a:blip>
            <a:stretch>
              <a:fillRect/>
            </a:stretch>
          </p:blipFill>
          <p:spPr>
            <a:xfrm>
              <a:off x="-101601" y="3301873"/>
              <a:ext cx="1110348" cy="1856481"/>
            </a:xfrm>
            <a:prstGeom prst="rect">
              <a:avLst/>
            </a:prstGeom>
            <a:effectLst/>
          </p:spPr>
        </p:pic>
        <p:pic>
          <p:nvPicPr>
            <p:cNvPr id="315" name="Water Drop Water Drop" descr="Water Drop Water Drop"/>
            <p:cNvPicPr>
              <a:picLocks noChangeAspect="0"/>
            </p:cNvPicPr>
            <p:nvPr/>
          </p:nvPicPr>
          <p:blipFill>
            <a:blip r:embed="rId3">
              <a:extLst/>
            </a:blip>
            <a:stretch>
              <a:fillRect/>
            </a:stretch>
          </p:blipFill>
          <p:spPr>
            <a:xfrm>
              <a:off x="1790145" y="2764223"/>
              <a:ext cx="1110348" cy="1856481"/>
            </a:xfrm>
            <a:prstGeom prst="rect">
              <a:avLst/>
            </a:prstGeom>
            <a:effectLst/>
          </p:spPr>
        </p:pic>
        <p:pic>
          <p:nvPicPr>
            <p:cNvPr id="317" name="Water Drop Water Drop" descr="Water Drop Water Drop"/>
            <p:cNvPicPr>
              <a:picLocks noChangeAspect="0"/>
            </p:cNvPicPr>
            <p:nvPr/>
          </p:nvPicPr>
          <p:blipFill>
            <a:blip r:embed="rId3">
              <a:extLst/>
            </a:blip>
            <a:stretch>
              <a:fillRect/>
            </a:stretch>
          </p:blipFill>
          <p:spPr>
            <a:xfrm>
              <a:off x="3958206" y="2764223"/>
              <a:ext cx="1110348" cy="1856481"/>
            </a:xfrm>
            <a:prstGeom prst="rect">
              <a:avLst/>
            </a:prstGeom>
            <a:effectLst/>
          </p:spPr>
        </p:pic>
        <p:pic>
          <p:nvPicPr>
            <p:cNvPr id="319" name="Water Drop Water Drop" descr="Water Drop Water Drop"/>
            <p:cNvPicPr>
              <a:picLocks noChangeAspect="0"/>
            </p:cNvPicPr>
            <p:nvPr/>
          </p:nvPicPr>
          <p:blipFill>
            <a:blip r:embed="rId3">
              <a:extLst/>
            </a:blip>
            <a:stretch>
              <a:fillRect/>
            </a:stretch>
          </p:blipFill>
          <p:spPr>
            <a:xfrm>
              <a:off x="8484827" y="3301873"/>
              <a:ext cx="1110347" cy="1856481"/>
            </a:xfrm>
            <a:prstGeom prst="rect">
              <a:avLst/>
            </a:prstGeom>
            <a:effectLst/>
          </p:spPr>
        </p:pic>
        <p:pic>
          <p:nvPicPr>
            <p:cNvPr id="321" name="Water Drop Water Drop" descr="Water Drop Water Drop"/>
            <p:cNvPicPr>
              <a:picLocks noChangeAspect="0"/>
            </p:cNvPicPr>
            <p:nvPr/>
          </p:nvPicPr>
          <p:blipFill>
            <a:blip r:embed="rId3">
              <a:extLst/>
            </a:blip>
            <a:stretch>
              <a:fillRect/>
            </a:stretch>
          </p:blipFill>
          <p:spPr>
            <a:xfrm>
              <a:off x="6253267" y="2764223"/>
              <a:ext cx="1110347" cy="1856481"/>
            </a:xfrm>
            <a:prstGeom prst="rect">
              <a:avLst/>
            </a:prstGeom>
            <a:effectLst/>
          </p:spPr>
        </p:pic>
        <p:pic>
          <p:nvPicPr>
            <p:cNvPr id="323" name="Water Drop Water Drop" descr="Water Drop Water Drop"/>
            <p:cNvPicPr>
              <a:picLocks noChangeAspect="0"/>
            </p:cNvPicPr>
            <p:nvPr/>
          </p:nvPicPr>
          <p:blipFill>
            <a:blip r:embed="rId3">
              <a:extLst/>
            </a:blip>
            <a:stretch>
              <a:fillRect/>
            </a:stretch>
          </p:blipFill>
          <p:spPr>
            <a:xfrm>
              <a:off x="1283628" y="-264085"/>
              <a:ext cx="1110348" cy="1856481"/>
            </a:xfrm>
            <a:prstGeom prst="rect">
              <a:avLst/>
            </a:prstGeom>
            <a:effectLst/>
          </p:spPr>
        </p:pic>
        <p:pic>
          <p:nvPicPr>
            <p:cNvPr id="325" name="Water Drop Water Drop" descr="Water Drop Water Drop"/>
            <p:cNvPicPr>
              <a:picLocks noChangeAspect="0"/>
            </p:cNvPicPr>
            <p:nvPr/>
          </p:nvPicPr>
          <p:blipFill>
            <a:blip r:embed="rId3">
              <a:extLst/>
            </a:blip>
            <a:stretch>
              <a:fillRect/>
            </a:stretch>
          </p:blipFill>
          <p:spPr>
            <a:xfrm>
              <a:off x="2773615" y="1038401"/>
              <a:ext cx="1110348" cy="1856481"/>
            </a:xfrm>
            <a:prstGeom prst="rect">
              <a:avLst/>
            </a:prstGeom>
            <a:effectLst/>
          </p:spPr>
        </p:pic>
        <p:pic>
          <p:nvPicPr>
            <p:cNvPr id="327" name="Water Drop Water Drop" descr="Water Drop Water Drop"/>
            <p:cNvPicPr>
              <a:picLocks noChangeAspect="0"/>
            </p:cNvPicPr>
            <p:nvPr/>
          </p:nvPicPr>
          <p:blipFill>
            <a:blip r:embed="rId3">
              <a:extLst/>
            </a:blip>
            <a:stretch>
              <a:fillRect/>
            </a:stretch>
          </p:blipFill>
          <p:spPr>
            <a:xfrm>
              <a:off x="5142797" y="1038401"/>
              <a:ext cx="1110348" cy="1856481"/>
            </a:xfrm>
            <a:prstGeom prst="rect">
              <a:avLst/>
            </a:prstGeom>
            <a:effectLst/>
          </p:spPr>
        </p:pic>
        <p:pic>
          <p:nvPicPr>
            <p:cNvPr id="329" name="Water Drop Water Drop" descr="Water Drop Water Drop"/>
            <p:cNvPicPr>
              <a:picLocks noChangeAspect="0"/>
            </p:cNvPicPr>
            <p:nvPr/>
          </p:nvPicPr>
          <p:blipFill>
            <a:blip r:embed="rId3">
              <a:extLst/>
            </a:blip>
            <a:stretch>
              <a:fillRect/>
            </a:stretch>
          </p:blipFill>
          <p:spPr>
            <a:xfrm>
              <a:off x="6533620" y="-264085"/>
              <a:ext cx="1110348" cy="1856481"/>
            </a:xfrm>
            <a:prstGeom prst="rect">
              <a:avLst/>
            </a:prstGeom>
            <a:effectLst/>
          </p:spPr>
        </p:pic>
      </p:grpSp>
      <p:grpSp>
        <p:nvGrpSpPr>
          <p:cNvPr id="347" name="Group"/>
          <p:cNvGrpSpPr/>
          <p:nvPr/>
        </p:nvGrpSpPr>
        <p:grpSpPr>
          <a:xfrm>
            <a:off x="12312174" y="1774024"/>
            <a:ext cx="11135058" cy="10601657"/>
            <a:chOff x="0" y="-38100"/>
            <a:chExt cx="11135056" cy="10601656"/>
          </a:xfrm>
        </p:grpSpPr>
        <p:grpSp>
          <p:nvGrpSpPr>
            <p:cNvPr id="334" name="Group"/>
            <p:cNvGrpSpPr/>
            <p:nvPr/>
          </p:nvGrpSpPr>
          <p:grpSpPr>
            <a:xfrm>
              <a:off x="-1" y="5494563"/>
              <a:ext cx="5527285" cy="5068994"/>
              <a:chOff x="0" y="0"/>
              <a:chExt cx="5527283" cy="5068992"/>
            </a:xfrm>
          </p:grpSpPr>
          <p:sp>
            <p:nvSpPr>
              <p:cNvPr id="332" name="Shape"/>
              <p:cNvSpPr/>
              <p:nvPr/>
            </p:nvSpPr>
            <p:spPr>
              <a:xfrm rot="20452452">
                <a:off x="3952313" y="183668"/>
                <a:ext cx="1370411" cy="14795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79" y="0"/>
                    </a:moveTo>
                    <a:lnTo>
                      <a:pt x="0" y="6536"/>
                    </a:lnTo>
                    <a:lnTo>
                      <a:pt x="9227" y="21600"/>
                    </a:lnTo>
                    <a:lnTo>
                      <a:pt x="21600" y="15076"/>
                    </a:lnTo>
                    <a:lnTo>
                      <a:pt x="12379" y="0"/>
                    </a:lnTo>
                    <a:close/>
                  </a:path>
                </a:pathLst>
              </a:custGeom>
              <a:noFill/>
              <a:ln w="1270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333" name="Shape"/>
              <p:cNvSpPr/>
              <p:nvPr/>
            </p:nvSpPr>
            <p:spPr>
              <a:xfrm rot="20452452">
                <a:off x="331896" y="1606033"/>
                <a:ext cx="4556522" cy="2793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33" y="0"/>
                    </a:moveTo>
                    <a:lnTo>
                      <a:pt x="2850" y="15380"/>
                    </a:lnTo>
                    <a:lnTo>
                      <a:pt x="3522" y="17310"/>
                    </a:lnTo>
                    <a:lnTo>
                      <a:pt x="1947" y="17310"/>
                    </a:lnTo>
                    <a:lnTo>
                      <a:pt x="1221" y="15184"/>
                    </a:lnTo>
                    <a:lnTo>
                      <a:pt x="0" y="16316"/>
                    </a:lnTo>
                    <a:lnTo>
                      <a:pt x="1195" y="19786"/>
                    </a:lnTo>
                    <a:lnTo>
                      <a:pt x="4384" y="19786"/>
                    </a:lnTo>
                    <a:lnTo>
                      <a:pt x="5018" y="21600"/>
                    </a:lnTo>
                    <a:lnTo>
                      <a:pt x="11975" y="15144"/>
                    </a:lnTo>
                    <a:lnTo>
                      <a:pt x="11975" y="19013"/>
                    </a:lnTo>
                    <a:lnTo>
                      <a:pt x="16272" y="19013"/>
                    </a:lnTo>
                    <a:lnTo>
                      <a:pt x="16272" y="11151"/>
                    </a:lnTo>
                    <a:lnTo>
                      <a:pt x="21600" y="6226"/>
                    </a:lnTo>
                    <a:lnTo>
                      <a:pt x="19433" y="0"/>
                    </a:lnTo>
                    <a:close/>
                  </a:path>
                </a:pathLst>
              </a:custGeom>
              <a:noFill/>
              <a:ln w="1270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pic>
          <p:nvPicPr>
            <p:cNvPr id="335" name="Brightness Brightness" descr="Brightness Brightness"/>
            <p:cNvPicPr>
              <a:picLocks noChangeAspect="0"/>
            </p:cNvPicPr>
            <p:nvPr/>
          </p:nvPicPr>
          <p:blipFill>
            <a:blip r:embed="rId4">
              <a:extLst/>
            </a:blip>
            <a:stretch>
              <a:fillRect/>
            </a:stretch>
          </p:blipFill>
          <p:spPr>
            <a:xfrm>
              <a:off x="9055697" y="-38101"/>
              <a:ext cx="2079360" cy="2177405"/>
            </a:xfrm>
            <a:prstGeom prst="rect">
              <a:avLst/>
            </a:prstGeom>
            <a:effectLst/>
          </p:spPr>
        </p:pic>
        <p:pic>
          <p:nvPicPr>
            <p:cNvPr id="337" name="Shape Shape" descr="Shape Shape"/>
            <p:cNvPicPr>
              <a:picLocks noChangeAspect="0"/>
            </p:cNvPicPr>
            <p:nvPr/>
          </p:nvPicPr>
          <p:blipFill>
            <a:blip r:embed="rId5">
              <a:extLst/>
            </a:blip>
            <a:stretch>
              <a:fillRect/>
            </a:stretch>
          </p:blipFill>
          <p:spPr>
            <a:xfrm rot="7988355">
              <a:off x="4719940" y="2167670"/>
              <a:ext cx="3813492" cy="918061"/>
            </a:xfrm>
            <a:prstGeom prst="rect">
              <a:avLst/>
            </a:prstGeom>
            <a:effectLst/>
          </p:spPr>
        </p:pic>
        <p:pic>
          <p:nvPicPr>
            <p:cNvPr id="339" name="Shape Shape" descr="Shape Shape"/>
            <p:cNvPicPr>
              <a:picLocks noChangeAspect="0"/>
            </p:cNvPicPr>
            <p:nvPr/>
          </p:nvPicPr>
          <p:blipFill>
            <a:blip r:embed="rId5">
              <a:extLst/>
            </a:blip>
            <a:stretch>
              <a:fillRect/>
            </a:stretch>
          </p:blipFill>
          <p:spPr>
            <a:xfrm rot="7988355">
              <a:off x="6839406" y="4097377"/>
              <a:ext cx="3813492" cy="918062"/>
            </a:xfrm>
            <a:prstGeom prst="rect">
              <a:avLst/>
            </a:prstGeom>
            <a:effectLst/>
          </p:spPr>
        </p:pic>
        <p:pic>
          <p:nvPicPr>
            <p:cNvPr id="341" name="Shape Shape" descr="Shape Shape"/>
            <p:cNvPicPr>
              <a:picLocks noChangeAspect="0"/>
            </p:cNvPicPr>
            <p:nvPr/>
          </p:nvPicPr>
          <p:blipFill>
            <a:blip r:embed="rId5">
              <a:extLst/>
            </a:blip>
            <a:stretch>
              <a:fillRect/>
            </a:stretch>
          </p:blipFill>
          <p:spPr>
            <a:xfrm rot="7988355">
              <a:off x="6129443" y="2990451"/>
              <a:ext cx="3813492" cy="918062"/>
            </a:xfrm>
            <a:prstGeom prst="rect">
              <a:avLst/>
            </a:prstGeom>
            <a:effectLst/>
          </p:spPr>
        </p:pic>
        <p:pic>
          <p:nvPicPr>
            <p:cNvPr id="343" name="Shape Shape" descr="Shape Shape"/>
            <p:cNvPicPr>
              <a:picLocks noChangeAspect="0"/>
            </p:cNvPicPr>
            <p:nvPr/>
          </p:nvPicPr>
          <p:blipFill>
            <a:blip r:embed="rId5">
              <a:extLst/>
            </a:blip>
            <a:stretch>
              <a:fillRect/>
            </a:stretch>
          </p:blipFill>
          <p:spPr>
            <a:xfrm rot="7988355">
              <a:off x="2649790" y="1756525"/>
              <a:ext cx="3813492" cy="918062"/>
            </a:xfrm>
            <a:prstGeom prst="rect">
              <a:avLst/>
            </a:prstGeom>
            <a:effectLst/>
          </p:spPr>
        </p:pic>
        <p:pic>
          <p:nvPicPr>
            <p:cNvPr id="345" name="Shape Shape" descr="Shape Shape"/>
            <p:cNvPicPr>
              <a:picLocks noChangeAspect="0"/>
            </p:cNvPicPr>
            <p:nvPr/>
          </p:nvPicPr>
          <p:blipFill>
            <a:blip r:embed="rId5">
              <a:extLst/>
            </a:blip>
            <a:stretch>
              <a:fillRect/>
            </a:stretch>
          </p:blipFill>
          <p:spPr>
            <a:xfrm rot="7988355">
              <a:off x="7439814" y="5738967"/>
              <a:ext cx="3813492" cy="918062"/>
            </a:xfrm>
            <a:prstGeom prst="rect">
              <a:avLst/>
            </a:prstGeom>
            <a:effectLst/>
          </p:spPr>
        </p:pic>
      </p:grpSp>
      <p:sp>
        <p:nvSpPr>
          <p:cNvPr id="348" name="Bucket collecting rain"/>
          <p:cNvSpPr txBox="1"/>
          <p:nvPr/>
        </p:nvSpPr>
        <p:spPr>
          <a:xfrm>
            <a:off x="2637483" y="12036462"/>
            <a:ext cx="6961175"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Bucket collecting rain</a:t>
            </a:r>
          </a:p>
        </p:txBody>
      </p:sp>
      <p:sp>
        <p:nvSpPr>
          <p:cNvPr id="349" name="Telescope collecting photons"/>
          <p:cNvSpPr txBox="1"/>
          <p:nvPr/>
        </p:nvSpPr>
        <p:spPr>
          <a:xfrm>
            <a:off x="14203860" y="12036462"/>
            <a:ext cx="8745970"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Telescope collecting photons</a:t>
            </a:r>
          </a:p>
        </p:txBody>
      </p:sp>
      <p:sp>
        <p:nvSpPr>
          <p:cNvPr id="350" name="How do we collect the light from the past?"/>
          <p:cNvSpPr txBox="1"/>
          <p:nvPr/>
        </p:nvSpPr>
        <p:spPr>
          <a:xfrm>
            <a:off x="3528361" y="147541"/>
            <a:ext cx="16859516"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How do we collect the light from the past?</a:t>
            </a:r>
          </a:p>
        </p:txBody>
      </p:sp>
      <p:sp>
        <p:nvSpPr>
          <p:cNvPr id="351" name="Telescopes!"/>
          <p:cNvSpPr txBox="1"/>
          <p:nvPr/>
        </p:nvSpPr>
        <p:spPr>
          <a:xfrm>
            <a:off x="9792741" y="1317257"/>
            <a:ext cx="4798518" cy="1514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FFFFFF"/>
                </a:solidFill>
                <a:latin typeface="Papyrus"/>
                <a:ea typeface="Papyrus"/>
                <a:cs typeface="Papyrus"/>
                <a:sym typeface="Papyrus"/>
              </a:defRPr>
            </a:lvl1pPr>
          </a:lstStyle>
          <a:p>
            <a:pPr/>
            <a:r>
              <a:t>Telescopes!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48"/>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1" presetID="22" grpId="3" fill="hold">
                                  <p:stCondLst>
                                    <p:cond delay="0"/>
                                  </p:stCondLst>
                                  <p:iterate type="el" backwards="0">
                                    <p:tmAbs val="0"/>
                                  </p:iterate>
                                  <p:childTnLst>
                                    <p:set>
                                      <p:cBhvr>
                                        <p:cTn id="12" fill="hold"/>
                                        <p:tgtEl>
                                          <p:spTgt spid="310"/>
                                        </p:tgtEl>
                                        <p:attrNameLst>
                                          <p:attrName>style.visibility</p:attrName>
                                        </p:attrNameLst>
                                      </p:cBhvr>
                                      <p:to>
                                        <p:strVal val="visible"/>
                                      </p:to>
                                    </p:set>
                                    <p:animEffect filter="wipe(up)" transition="in">
                                      <p:cBhvr>
                                        <p:cTn id="13" dur="500"/>
                                        <p:tgtEl>
                                          <p:spTgt spid="310"/>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47"/>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8" grpId="2"/>
      <p:bldP build="whole" bldLvl="1" animBg="1" rev="0" advAuto="0" spid="331" grpId="1"/>
      <p:bldP build="whole" bldLvl="1" animBg="1" rev="0" advAuto="0" spid="349" grpId="5"/>
      <p:bldP build="whole" bldLvl="1" animBg="1" rev="0" advAuto="0" spid="310" grpId="3"/>
      <p:bldP build="whole" bldLvl="1" animBg="1" rev="0" advAuto="0" spid="347" grpId="4"/>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4" name="How do we collect the light from the past?"/>
          <p:cNvSpPr txBox="1"/>
          <p:nvPr/>
        </p:nvSpPr>
        <p:spPr>
          <a:xfrm>
            <a:off x="3528361" y="147541"/>
            <a:ext cx="16859516"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How do we collect the light from the past?</a:t>
            </a:r>
          </a:p>
        </p:txBody>
      </p:sp>
      <p:pic>
        <p:nvPicPr>
          <p:cNvPr id="355" name="Line Line" descr="Line Line"/>
          <p:cNvPicPr>
            <a:picLocks noChangeAspect="0"/>
          </p:cNvPicPr>
          <p:nvPr/>
        </p:nvPicPr>
        <p:blipFill>
          <a:blip r:embed="rId2">
            <a:extLst/>
          </a:blip>
          <a:stretch>
            <a:fillRect/>
          </a:stretch>
        </p:blipFill>
        <p:spPr>
          <a:xfrm rot="16200000">
            <a:off x="7642308" y="7937217"/>
            <a:ext cx="8992300" cy="101601"/>
          </a:xfrm>
          <a:prstGeom prst="rect">
            <a:avLst/>
          </a:prstGeom>
        </p:spPr>
      </p:pic>
      <p:grpSp>
        <p:nvGrpSpPr>
          <p:cNvPr id="359" name="Group"/>
          <p:cNvGrpSpPr/>
          <p:nvPr/>
        </p:nvGrpSpPr>
        <p:grpSpPr>
          <a:xfrm>
            <a:off x="11806379" y="6054464"/>
            <a:ext cx="7584139" cy="6822890"/>
            <a:chOff x="0" y="0"/>
            <a:chExt cx="7584137" cy="6822889"/>
          </a:xfrm>
        </p:grpSpPr>
        <p:sp>
          <p:nvSpPr>
            <p:cNvPr id="357" name="Shape"/>
            <p:cNvSpPr/>
            <p:nvPr/>
          </p:nvSpPr>
          <p:spPr>
            <a:xfrm rot="20452452">
              <a:off x="633012" y="1244048"/>
              <a:ext cx="5559257" cy="4800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44" y="0"/>
                  </a:moveTo>
                  <a:lnTo>
                    <a:pt x="2336" y="15140"/>
                  </a:lnTo>
                  <a:lnTo>
                    <a:pt x="2887" y="16263"/>
                  </a:lnTo>
                  <a:lnTo>
                    <a:pt x="1596" y="16263"/>
                  </a:lnTo>
                  <a:lnTo>
                    <a:pt x="1001" y="15026"/>
                  </a:lnTo>
                  <a:lnTo>
                    <a:pt x="0" y="15685"/>
                  </a:lnTo>
                  <a:lnTo>
                    <a:pt x="979" y="17704"/>
                  </a:lnTo>
                  <a:lnTo>
                    <a:pt x="3593" y="17704"/>
                  </a:lnTo>
                  <a:lnTo>
                    <a:pt x="4113" y="18760"/>
                  </a:lnTo>
                  <a:lnTo>
                    <a:pt x="9359" y="18257"/>
                  </a:lnTo>
                  <a:lnTo>
                    <a:pt x="9501" y="20778"/>
                  </a:lnTo>
                  <a:lnTo>
                    <a:pt x="13169" y="21600"/>
                  </a:lnTo>
                  <a:lnTo>
                    <a:pt x="13454" y="18250"/>
                  </a:lnTo>
                  <a:lnTo>
                    <a:pt x="21600" y="17815"/>
                  </a:lnTo>
                  <a:lnTo>
                    <a:pt x="13344" y="0"/>
                  </a:lnTo>
                  <a:close/>
                </a:path>
              </a:pathLst>
            </a:custGeom>
            <a:noFill/>
            <a:ln w="1270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358" name="Rectangle"/>
            <p:cNvSpPr/>
            <p:nvPr/>
          </p:nvSpPr>
          <p:spPr>
            <a:xfrm rot="2583615">
              <a:off x="2702803" y="1678289"/>
              <a:ext cx="5278614" cy="918774"/>
            </a:xfrm>
            <a:prstGeom prst="rect">
              <a:avLst/>
            </a:prstGeom>
            <a:noFill/>
            <a:ln w="1270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grpSp>
      <p:sp>
        <p:nvSpPr>
          <p:cNvPr id="360" name="Bigger bucket -&gt; more rain"/>
          <p:cNvSpPr txBox="1"/>
          <p:nvPr/>
        </p:nvSpPr>
        <p:spPr>
          <a:xfrm>
            <a:off x="2260066" y="12036462"/>
            <a:ext cx="7812989"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Bigger bucket -&gt; more rain</a:t>
            </a:r>
          </a:p>
        </p:txBody>
      </p:sp>
      <p:sp>
        <p:nvSpPr>
          <p:cNvPr id="361" name="Bigger telescope -&gt; more photons"/>
          <p:cNvSpPr txBox="1"/>
          <p:nvPr/>
        </p:nvSpPr>
        <p:spPr>
          <a:xfrm>
            <a:off x="13412057" y="12036462"/>
            <a:ext cx="10285242"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Bigger telescope -&gt; more photons</a:t>
            </a:r>
          </a:p>
        </p:txBody>
      </p:sp>
      <p:grpSp>
        <p:nvGrpSpPr>
          <p:cNvPr id="381" name="Group"/>
          <p:cNvGrpSpPr/>
          <p:nvPr/>
        </p:nvGrpSpPr>
        <p:grpSpPr>
          <a:xfrm>
            <a:off x="1269683" y="1951213"/>
            <a:ext cx="9696775" cy="9855643"/>
            <a:chOff x="-101600" y="-264084"/>
            <a:chExt cx="9696773" cy="9855642"/>
          </a:xfrm>
        </p:grpSpPr>
        <p:sp>
          <p:nvSpPr>
            <p:cNvPr id="362" name="Shape"/>
            <p:cNvSpPr/>
            <p:nvPr/>
          </p:nvSpPr>
          <p:spPr>
            <a:xfrm>
              <a:off x="581850" y="5896831"/>
              <a:ext cx="7863047" cy="3694727"/>
            </a:xfrm>
            <a:custGeom>
              <a:avLst/>
              <a:gdLst/>
              <a:ahLst/>
              <a:cxnLst>
                <a:cxn ang="0">
                  <a:pos x="wd2" y="hd2"/>
                </a:cxn>
                <a:cxn ang="5400000">
                  <a:pos x="wd2" y="hd2"/>
                </a:cxn>
                <a:cxn ang="10800000">
                  <a:pos x="wd2" y="hd2"/>
                </a:cxn>
                <a:cxn ang="16200000">
                  <a:pos x="wd2" y="hd2"/>
                </a:cxn>
              </a:cxnLst>
              <a:rect l="0" t="0" r="r" b="b"/>
              <a:pathLst>
                <a:path w="21600" h="20878" fill="norm" stroke="1" extrusionOk="0">
                  <a:moveTo>
                    <a:pt x="10333" y="263"/>
                  </a:moveTo>
                  <a:cubicBezTo>
                    <a:pt x="6163" y="300"/>
                    <a:pt x="2554" y="-449"/>
                    <a:pt x="0" y="1349"/>
                  </a:cubicBezTo>
                  <a:lnTo>
                    <a:pt x="0" y="5232"/>
                  </a:lnTo>
                  <a:cubicBezTo>
                    <a:pt x="0" y="5268"/>
                    <a:pt x="17" y="5302"/>
                    <a:pt x="46" y="5328"/>
                  </a:cubicBezTo>
                  <a:cubicBezTo>
                    <a:pt x="75" y="5353"/>
                    <a:pt x="115" y="5369"/>
                    <a:pt x="162" y="5369"/>
                  </a:cubicBezTo>
                  <a:lnTo>
                    <a:pt x="501" y="5369"/>
                  </a:lnTo>
                  <a:cubicBezTo>
                    <a:pt x="544" y="5369"/>
                    <a:pt x="583" y="5384"/>
                    <a:pt x="613" y="5408"/>
                  </a:cubicBezTo>
                  <a:cubicBezTo>
                    <a:pt x="642" y="5432"/>
                    <a:pt x="660" y="5467"/>
                    <a:pt x="660" y="5506"/>
                  </a:cubicBezTo>
                  <a:lnTo>
                    <a:pt x="660" y="5837"/>
                  </a:lnTo>
                  <a:cubicBezTo>
                    <a:pt x="660" y="5873"/>
                    <a:pt x="678" y="5907"/>
                    <a:pt x="706" y="5932"/>
                  </a:cubicBezTo>
                  <a:cubicBezTo>
                    <a:pt x="735" y="5957"/>
                    <a:pt x="776" y="5974"/>
                    <a:pt x="822" y="5974"/>
                  </a:cubicBezTo>
                  <a:lnTo>
                    <a:pt x="1289" y="5974"/>
                  </a:lnTo>
                  <a:cubicBezTo>
                    <a:pt x="1331" y="5974"/>
                    <a:pt x="1372" y="5988"/>
                    <a:pt x="1402" y="6011"/>
                  </a:cubicBezTo>
                  <a:cubicBezTo>
                    <a:pt x="1432" y="6035"/>
                    <a:pt x="1451" y="6069"/>
                    <a:pt x="1451" y="6108"/>
                  </a:cubicBezTo>
                  <a:lnTo>
                    <a:pt x="1451" y="19283"/>
                  </a:lnTo>
                  <a:cubicBezTo>
                    <a:pt x="1451" y="19347"/>
                    <a:pt x="1392" y="19397"/>
                    <a:pt x="1316" y="19397"/>
                  </a:cubicBezTo>
                  <a:cubicBezTo>
                    <a:pt x="1129" y="19397"/>
                    <a:pt x="984" y="19527"/>
                    <a:pt x="984" y="19678"/>
                  </a:cubicBezTo>
                  <a:lnTo>
                    <a:pt x="984" y="20597"/>
                  </a:lnTo>
                  <a:cubicBezTo>
                    <a:pt x="984" y="20676"/>
                    <a:pt x="1022" y="20746"/>
                    <a:pt x="1083" y="20797"/>
                  </a:cubicBezTo>
                  <a:cubicBezTo>
                    <a:pt x="1144" y="20847"/>
                    <a:pt x="1226" y="20878"/>
                    <a:pt x="1316" y="20878"/>
                  </a:cubicBezTo>
                  <a:lnTo>
                    <a:pt x="20284" y="20878"/>
                  </a:lnTo>
                  <a:cubicBezTo>
                    <a:pt x="20378" y="20878"/>
                    <a:pt x="20461" y="20846"/>
                    <a:pt x="20520" y="20794"/>
                  </a:cubicBezTo>
                  <a:cubicBezTo>
                    <a:pt x="20580" y="20743"/>
                    <a:pt x="20616" y="20673"/>
                    <a:pt x="20616" y="20597"/>
                  </a:cubicBezTo>
                  <a:lnTo>
                    <a:pt x="20616" y="19678"/>
                  </a:lnTo>
                  <a:cubicBezTo>
                    <a:pt x="20616" y="19520"/>
                    <a:pt x="20463" y="19397"/>
                    <a:pt x="20284" y="19397"/>
                  </a:cubicBezTo>
                  <a:cubicBezTo>
                    <a:pt x="20208" y="19397"/>
                    <a:pt x="20149" y="19347"/>
                    <a:pt x="20149" y="19283"/>
                  </a:cubicBezTo>
                  <a:lnTo>
                    <a:pt x="20149" y="6102"/>
                  </a:lnTo>
                  <a:cubicBezTo>
                    <a:pt x="20149" y="6066"/>
                    <a:pt x="20166" y="6031"/>
                    <a:pt x="20194" y="6006"/>
                  </a:cubicBezTo>
                  <a:cubicBezTo>
                    <a:pt x="20222" y="5981"/>
                    <a:pt x="20262" y="5965"/>
                    <a:pt x="20308" y="5965"/>
                  </a:cubicBezTo>
                  <a:lnTo>
                    <a:pt x="20775" y="5965"/>
                  </a:lnTo>
                  <a:cubicBezTo>
                    <a:pt x="20818" y="5965"/>
                    <a:pt x="20858" y="5951"/>
                    <a:pt x="20888" y="5927"/>
                  </a:cubicBezTo>
                  <a:cubicBezTo>
                    <a:pt x="20918" y="5903"/>
                    <a:pt x="20937" y="5869"/>
                    <a:pt x="20937" y="5830"/>
                  </a:cubicBezTo>
                  <a:lnTo>
                    <a:pt x="20937" y="5497"/>
                  </a:lnTo>
                  <a:cubicBezTo>
                    <a:pt x="20937" y="5461"/>
                    <a:pt x="20954" y="5428"/>
                    <a:pt x="20983" y="5403"/>
                  </a:cubicBezTo>
                  <a:cubicBezTo>
                    <a:pt x="21012" y="5378"/>
                    <a:pt x="21052" y="5362"/>
                    <a:pt x="21099" y="5362"/>
                  </a:cubicBezTo>
                  <a:lnTo>
                    <a:pt x="21438" y="5362"/>
                  </a:lnTo>
                  <a:cubicBezTo>
                    <a:pt x="21481" y="5362"/>
                    <a:pt x="21521" y="5348"/>
                    <a:pt x="21551" y="5324"/>
                  </a:cubicBezTo>
                  <a:cubicBezTo>
                    <a:pt x="21581" y="5299"/>
                    <a:pt x="21600" y="5265"/>
                    <a:pt x="21600" y="5225"/>
                  </a:cubicBezTo>
                  <a:lnTo>
                    <a:pt x="21600" y="1241"/>
                  </a:lnTo>
                  <a:cubicBezTo>
                    <a:pt x="18853" y="-722"/>
                    <a:pt x="14893" y="222"/>
                    <a:pt x="10333" y="263"/>
                  </a:cubicBezTo>
                  <a:close/>
                  <a:moveTo>
                    <a:pt x="10276" y="872"/>
                  </a:moveTo>
                  <a:cubicBezTo>
                    <a:pt x="14488" y="849"/>
                    <a:pt x="18149" y="-223"/>
                    <a:pt x="20844" y="1248"/>
                  </a:cubicBezTo>
                  <a:lnTo>
                    <a:pt x="20844" y="3614"/>
                  </a:lnTo>
                  <a:lnTo>
                    <a:pt x="20860" y="3614"/>
                  </a:lnTo>
                  <a:cubicBezTo>
                    <a:pt x="20860" y="3650"/>
                    <a:pt x="20844" y="3684"/>
                    <a:pt x="20815" y="3710"/>
                  </a:cubicBezTo>
                  <a:cubicBezTo>
                    <a:pt x="20787" y="3735"/>
                    <a:pt x="20748" y="3751"/>
                    <a:pt x="20701" y="3751"/>
                  </a:cubicBezTo>
                  <a:lnTo>
                    <a:pt x="20300" y="3751"/>
                  </a:lnTo>
                  <a:cubicBezTo>
                    <a:pt x="20258" y="3751"/>
                    <a:pt x="20218" y="3737"/>
                    <a:pt x="20188" y="3712"/>
                  </a:cubicBezTo>
                  <a:cubicBezTo>
                    <a:pt x="20158" y="3688"/>
                    <a:pt x="20139" y="3654"/>
                    <a:pt x="20139" y="3614"/>
                  </a:cubicBezTo>
                  <a:lnTo>
                    <a:pt x="20139" y="1954"/>
                  </a:lnTo>
                  <a:cubicBezTo>
                    <a:pt x="20139" y="1921"/>
                    <a:pt x="20149" y="1891"/>
                    <a:pt x="20169" y="1866"/>
                  </a:cubicBezTo>
                  <a:cubicBezTo>
                    <a:pt x="20188" y="1840"/>
                    <a:pt x="20216" y="1821"/>
                    <a:pt x="20250" y="1810"/>
                  </a:cubicBezTo>
                  <a:cubicBezTo>
                    <a:pt x="20326" y="1781"/>
                    <a:pt x="20392" y="1732"/>
                    <a:pt x="20438" y="1672"/>
                  </a:cubicBezTo>
                  <a:cubicBezTo>
                    <a:pt x="20483" y="1612"/>
                    <a:pt x="20509" y="1539"/>
                    <a:pt x="20505" y="1464"/>
                  </a:cubicBezTo>
                  <a:cubicBezTo>
                    <a:pt x="20500" y="1363"/>
                    <a:pt x="20447" y="1275"/>
                    <a:pt x="20365" y="1212"/>
                  </a:cubicBezTo>
                  <a:cubicBezTo>
                    <a:pt x="20283" y="1149"/>
                    <a:pt x="20173" y="1111"/>
                    <a:pt x="20054" y="1111"/>
                  </a:cubicBezTo>
                  <a:lnTo>
                    <a:pt x="1520" y="1111"/>
                  </a:lnTo>
                  <a:cubicBezTo>
                    <a:pt x="1401" y="1111"/>
                    <a:pt x="1290" y="1149"/>
                    <a:pt x="1208" y="1212"/>
                  </a:cubicBezTo>
                  <a:cubicBezTo>
                    <a:pt x="1126" y="1275"/>
                    <a:pt x="1073" y="1363"/>
                    <a:pt x="1069" y="1464"/>
                  </a:cubicBezTo>
                  <a:cubicBezTo>
                    <a:pt x="1065" y="1543"/>
                    <a:pt x="1090" y="1615"/>
                    <a:pt x="1136" y="1675"/>
                  </a:cubicBezTo>
                  <a:cubicBezTo>
                    <a:pt x="1181" y="1734"/>
                    <a:pt x="1247" y="1781"/>
                    <a:pt x="1323" y="1810"/>
                  </a:cubicBezTo>
                  <a:cubicBezTo>
                    <a:pt x="1357" y="1821"/>
                    <a:pt x="1385" y="1840"/>
                    <a:pt x="1405" y="1866"/>
                  </a:cubicBezTo>
                  <a:cubicBezTo>
                    <a:pt x="1424" y="1891"/>
                    <a:pt x="1435" y="1921"/>
                    <a:pt x="1435" y="1954"/>
                  </a:cubicBezTo>
                  <a:lnTo>
                    <a:pt x="1435" y="3614"/>
                  </a:lnTo>
                  <a:cubicBezTo>
                    <a:pt x="1435" y="3650"/>
                    <a:pt x="1418" y="3684"/>
                    <a:pt x="1389" y="3710"/>
                  </a:cubicBezTo>
                  <a:cubicBezTo>
                    <a:pt x="1360" y="3735"/>
                    <a:pt x="1320" y="3751"/>
                    <a:pt x="1273" y="3751"/>
                  </a:cubicBezTo>
                  <a:lnTo>
                    <a:pt x="873" y="3751"/>
                  </a:lnTo>
                  <a:cubicBezTo>
                    <a:pt x="830" y="3751"/>
                    <a:pt x="790" y="3737"/>
                    <a:pt x="761" y="3712"/>
                  </a:cubicBezTo>
                  <a:cubicBezTo>
                    <a:pt x="732" y="3688"/>
                    <a:pt x="713" y="3654"/>
                    <a:pt x="713" y="3614"/>
                  </a:cubicBezTo>
                  <a:lnTo>
                    <a:pt x="713" y="1343"/>
                  </a:lnTo>
                  <a:cubicBezTo>
                    <a:pt x="3191" y="38"/>
                    <a:pt x="6485" y="894"/>
                    <a:pt x="10276" y="872"/>
                  </a:cubicBezTo>
                  <a:close/>
                  <a:moveTo>
                    <a:pt x="12458" y="1853"/>
                  </a:moveTo>
                  <a:cubicBezTo>
                    <a:pt x="13667" y="1853"/>
                    <a:pt x="14465" y="1853"/>
                    <a:pt x="15318" y="1853"/>
                  </a:cubicBezTo>
                  <a:cubicBezTo>
                    <a:pt x="16170" y="1853"/>
                    <a:pt x="17076" y="1853"/>
                    <a:pt x="18502" y="1853"/>
                  </a:cubicBezTo>
                  <a:cubicBezTo>
                    <a:pt x="18511" y="3039"/>
                    <a:pt x="18510" y="7884"/>
                    <a:pt x="18510" y="8086"/>
                  </a:cubicBezTo>
                  <a:cubicBezTo>
                    <a:pt x="18510" y="8316"/>
                    <a:pt x="18288" y="8504"/>
                    <a:pt x="18017" y="8504"/>
                  </a:cubicBezTo>
                  <a:cubicBezTo>
                    <a:pt x="17745" y="8504"/>
                    <a:pt x="17526" y="8316"/>
                    <a:pt x="17526" y="8086"/>
                  </a:cubicBezTo>
                  <a:lnTo>
                    <a:pt x="17526" y="4621"/>
                  </a:lnTo>
                  <a:cubicBezTo>
                    <a:pt x="17526" y="4340"/>
                    <a:pt x="17263" y="4118"/>
                    <a:pt x="16932" y="4118"/>
                  </a:cubicBezTo>
                  <a:cubicBezTo>
                    <a:pt x="16601" y="4118"/>
                    <a:pt x="16338" y="4340"/>
                    <a:pt x="16338" y="4621"/>
                  </a:cubicBezTo>
                  <a:cubicBezTo>
                    <a:pt x="16338" y="5628"/>
                    <a:pt x="16338" y="6425"/>
                    <a:pt x="16338" y="6504"/>
                  </a:cubicBezTo>
                  <a:cubicBezTo>
                    <a:pt x="16338" y="6734"/>
                    <a:pt x="16116" y="6922"/>
                    <a:pt x="15845" y="6922"/>
                  </a:cubicBezTo>
                  <a:cubicBezTo>
                    <a:pt x="15573" y="6922"/>
                    <a:pt x="15354" y="6734"/>
                    <a:pt x="15354" y="6504"/>
                  </a:cubicBezTo>
                  <a:lnTo>
                    <a:pt x="15354" y="4304"/>
                  </a:lnTo>
                  <a:cubicBezTo>
                    <a:pt x="15354" y="3628"/>
                    <a:pt x="15029" y="3015"/>
                    <a:pt x="14504" y="2571"/>
                  </a:cubicBezTo>
                  <a:cubicBezTo>
                    <a:pt x="13980" y="2128"/>
                    <a:pt x="13255" y="1853"/>
                    <a:pt x="12458" y="1853"/>
                  </a:cubicBezTo>
                  <a:close/>
                </a:path>
              </a:pathLst>
            </a:custGeom>
            <a:noFill/>
            <a:ln w="127000" cap="flat">
              <a:solidFill>
                <a:srgbClr val="FFFFFF"/>
              </a:solidFill>
              <a:prstDash val="solid"/>
              <a:miter lim="400000"/>
            </a:ln>
            <a:effectLst/>
          </p:spPr>
          <p:txBody>
            <a:bodyPr wrap="square" lIns="71437" tIns="71437" rIns="71437" bIns="71437" numCol="1" anchor="ctr">
              <a:noAutofit/>
            </a:bodyPr>
            <a:lstStyle/>
            <a:p>
              <a:pPr>
                <a:defRPr sz="3200">
                  <a:solidFill>
                    <a:srgbClr val="FFFFFF"/>
                  </a:solidFill>
                </a:defRPr>
              </a:pPr>
            </a:p>
          </p:txBody>
        </p:sp>
        <p:pic>
          <p:nvPicPr>
            <p:cNvPr id="363" name="Water Drop Water Drop" descr="Water Drop Water Drop"/>
            <p:cNvPicPr>
              <a:picLocks noChangeAspect="0"/>
            </p:cNvPicPr>
            <p:nvPr/>
          </p:nvPicPr>
          <p:blipFill>
            <a:blip r:embed="rId3">
              <a:extLst/>
            </a:blip>
            <a:stretch>
              <a:fillRect/>
            </a:stretch>
          </p:blipFill>
          <p:spPr>
            <a:xfrm>
              <a:off x="-101601" y="3301873"/>
              <a:ext cx="1110348" cy="1856481"/>
            </a:xfrm>
            <a:prstGeom prst="rect">
              <a:avLst/>
            </a:prstGeom>
            <a:effectLst/>
          </p:spPr>
        </p:pic>
        <p:pic>
          <p:nvPicPr>
            <p:cNvPr id="365" name="Water Drop Water Drop" descr="Water Drop Water Drop"/>
            <p:cNvPicPr>
              <a:picLocks noChangeAspect="0"/>
            </p:cNvPicPr>
            <p:nvPr/>
          </p:nvPicPr>
          <p:blipFill>
            <a:blip r:embed="rId3">
              <a:extLst/>
            </a:blip>
            <a:stretch>
              <a:fillRect/>
            </a:stretch>
          </p:blipFill>
          <p:spPr>
            <a:xfrm>
              <a:off x="1790145" y="2764223"/>
              <a:ext cx="1110348" cy="1856481"/>
            </a:xfrm>
            <a:prstGeom prst="rect">
              <a:avLst/>
            </a:prstGeom>
            <a:effectLst/>
          </p:spPr>
        </p:pic>
        <p:pic>
          <p:nvPicPr>
            <p:cNvPr id="367" name="Water Drop Water Drop" descr="Water Drop Water Drop"/>
            <p:cNvPicPr>
              <a:picLocks noChangeAspect="0"/>
            </p:cNvPicPr>
            <p:nvPr/>
          </p:nvPicPr>
          <p:blipFill>
            <a:blip r:embed="rId3">
              <a:extLst/>
            </a:blip>
            <a:stretch>
              <a:fillRect/>
            </a:stretch>
          </p:blipFill>
          <p:spPr>
            <a:xfrm>
              <a:off x="3958206" y="2764223"/>
              <a:ext cx="1110348" cy="1856481"/>
            </a:xfrm>
            <a:prstGeom prst="rect">
              <a:avLst/>
            </a:prstGeom>
            <a:effectLst/>
          </p:spPr>
        </p:pic>
        <p:pic>
          <p:nvPicPr>
            <p:cNvPr id="369" name="Water Drop Water Drop" descr="Water Drop Water Drop"/>
            <p:cNvPicPr>
              <a:picLocks noChangeAspect="0"/>
            </p:cNvPicPr>
            <p:nvPr/>
          </p:nvPicPr>
          <p:blipFill>
            <a:blip r:embed="rId3">
              <a:extLst/>
            </a:blip>
            <a:stretch>
              <a:fillRect/>
            </a:stretch>
          </p:blipFill>
          <p:spPr>
            <a:xfrm>
              <a:off x="8484827" y="3301873"/>
              <a:ext cx="1110347" cy="1856481"/>
            </a:xfrm>
            <a:prstGeom prst="rect">
              <a:avLst/>
            </a:prstGeom>
            <a:effectLst/>
          </p:spPr>
        </p:pic>
        <p:pic>
          <p:nvPicPr>
            <p:cNvPr id="371" name="Water Drop Water Drop" descr="Water Drop Water Drop"/>
            <p:cNvPicPr>
              <a:picLocks noChangeAspect="0"/>
            </p:cNvPicPr>
            <p:nvPr/>
          </p:nvPicPr>
          <p:blipFill>
            <a:blip r:embed="rId3">
              <a:extLst/>
            </a:blip>
            <a:stretch>
              <a:fillRect/>
            </a:stretch>
          </p:blipFill>
          <p:spPr>
            <a:xfrm>
              <a:off x="6253267" y="2764223"/>
              <a:ext cx="1110347" cy="1856481"/>
            </a:xfrm>
            <a:prstGeom prst="rect">
              <a:avLst/>
            </a:prstGeom>
            <a:effectLst/>
          </p:spPr>
        </p:pic>
        <p:pic>
          <p:nvPicPr>
            <p:cNvPr id="373" name="Water Drop Water Drop" descr="Water Drop Water Drop"/>
            <p:cNvPicPr>
              <a:picLocks noChangeAspect="0"/>
            </p:cNvPicPr>
            <p:nvPr/>
          </p:nvPicPr>
          <p:blipFill>
            <a:blip r:embed="rId3">
              <a:extLst/>
            </a:blip>
            <a:stretch>
              <a:fillRect/>
            </a:stretch>
          </p:blipFill>
          <p:spPr>
            <a:xfrm>
              <a:off x="1283628" y="-264085"/>
              <a:ext cx="1110348" cy="1856481"/>
            </a:xfrm>
            <a:prstGeom prst="rect">
              <a:avLst/>
            </a:prstGeom>
            <a:effectLst/>
          </p:spPr>
        </p:pic>
        <p:pic>
          <p:nvPicPr>
            <p:cNvPr id="375" name="Water Drop Water Drop" descr="Water Drop Water Drop"/>
            <p:cNvPicPr>
              <a:picLocks noChangeAspect="0"/>
            </p:cNvPicPr>
            <p:nvPr/>
          </p:nvPicPr>
          <p:blipFill>
            <a:blip r:embed="rId3">
              <a:extLst/>
            </a:blip>
            <a:stretch>
              <a:fillRect/>
            </a:stretch>
          </p:blipFill>
          <p:spPr>
            <a:xfrm>
              <a:off x="2773615" y="1038401"/>
              <a:ext cx="1110348" cy="1856481"/>
            </a:xfrm>
            <a:prstGeom prst="rect">
              <a:avLst/>
            </a:prstGeom>
            <a:effectLst/>
          </p:spPr>
        </p:pic>
        <p:pic>
          <p:nvPicPr>
            <p:cNvPr id="377" name="Water Drop Water Drop" descr="Water Drop Water Drop"/>
            <p:cNvPicPr>
              <a:picLocks noChangeAspect="0"/>
            </p:cNvPicPr>
            <p:nvPr/>
          </p:nvPicPr>
          <p:blipFill>
            <a:blip r:embed="rId3">
              <a:extLst/>
            </a:blip>
            <a:stretch>
              <a:fillRect/>
            </a:stretch>
          </p:blipFill>
          <p:spPr>
            <a:xfrm>
              <a:off x="5142797" y="1038401"/>
              <a:ext cx="1110348" cy="1856481"/>
            </a:xfrm>
            <a:prstGeom prst="rect">
              <a:avLst/>
            </a:prstGeom>
            <a:effectLst/>
          </p:spPr>
        </p:pic>
        <p:pic>
          <p:nvPicPr>
            <p:cNvPr id="379" name="Water Drop Water Drop" descr="Water Drop Water Drop"/>
            <p:cNvPicPr>
              <a:picLocks noChangeAspect="0"/>
            </p:cNvPicPr>
            <p:nvPr/>
          </p:nvPicPr>
          <p:blipFill>
            <a:blip r:embed="rId3">
              <a:extLst/>
            </a:blip>
            <a:stretch>
              <a:fillRect/>
            </a:stretch>
          </p:blipFill>
          <p:spPr>
            <a:xfrm>
              <a:off x="6533620" y="-264085"/>
              <a:ext cx="1110348" cy="1856481"/>
            </a:xfrm>
            <a:prstGeom prst="rect">
              <a:avLst/>
            </a:prstGeom>
            <a:effectLst/>
          </p:spPr>
        </p:pic>
      </p:grpSp>
      <p:grpSp>
        <p:nvGrpSpPr>
          <p:cNvPr id="394" name="Group"/>
          <p:cNvGrpSpPr/>
          <p:nvPr/>
        </p:nvGrpSpPr>
        <p:grpSpPr>
          <a:xfrm>
            <a:off x="15229976" y="1774024"/>
            <a:ext cx="8217256" cy="7941312"/>
            <a:chOff x="-53853" y="-38100"/>
            <a:chExt cx="8217254" cy="7941311"/>
          </a:xfrm>
        </p:grpSpPr>
        <p:pic>
          <p:nvPicPr>
            <p:cNvPr id="382" name="Brightness Brightness" descr="Brightness Brightness"/>
            <p:cNvPicPr>
              <a:picLocks noChangeAspect="0"/>
            </p:cNvPicPr>
            <p:nvPr/>
          </p:nvPicPr>
          <p:blipFill>
            <a:blip r:embed="rId4">
              <a:extLst/>
            </a:blip>
            <a:stretch>
              <a:fillRect/>
            </a:stretch>
          </p:blipFill>
          <p:spPr>
            <a:xfrm>
              <a:off x="6084042" y="-38101"/>
              <a:ext cx="2079360" cy="2177405"/>
            </a:xfrm>
            <a:prstGeom prst="rect">
              <a:avLst/>
            </a:prstGeom>
            <a:effectLst/>
          </p:spPr>
        </p:pic>
        <p:pic>
          <p:nvPicPr>
            <p:cNvPr id="384" name="Shape Shape" descr="Shape Shape"/>
            <p:cNvPicPr>
              <a:picLocks noChangeAspect="0"/>
            </p:cNvPicPr>
            <p:nvPr/>
          </p:nvPicPr>
          <p:blipFill>
            <a:blip r:embed="rId5">
              <a:extLst/>
            </a:blip>
            <a:stretch>
              <a:fillRect/>
            </a:stretch>
          </p:blipFill>
          <p:spPr>
            <a:xfrm rot="7988355">
              <a:off x="1748285" y="2167670"/>
              <a:ext cx="3813492" cy="918061"/>
            </a:xfrm>
            <a:prstGeom prst="rect">
              <a:avLst/>
            </a:prstGeom>
            <a:effectLst/>
          </p:spPr>
        </p:pic>
        <p:pic>
          <p:nvPicPr>
            <p:cNvPr id="386" name="Shape Shape" descr="Shape Shape"/>
            <p:cNvPicPr>
              <a:picLocks noChangeAspect="0"/>
            </p:cNvPicPr>
            <p:nvPr/>
          </p:nvPicPr>
          <p:blipFill>
            <a:blip r:embed="rId5">
              <a:extLst/>
            </a:blip>
            <a:stretch>
              <a:fillRect/>
            </a:stretch>
          </p:blipFill>
          <p:spPr>
            <a:xfrm rot="7988355">
              <a:off x="3867751" y="4097377"/>
              <a:ext cx="3813492" cy="918062"/>
            </a:xfrm>
            <a:prstGeom prst="rect">
              <a:avLst/>
            </a:prstGeom>
            <a:effectLst/>
          </p:spPr>
        </p:pic>
        <p:pic>
          <p:nvPicPr>
            <p:cNvPr id="388" name="Shape Shape" descr="Shape Shape"/>
            <p:cNvPicPr>
              <a:picLocks noChangeAspect="0"/>
            </p:cNvPicPr>
            <p:nvPr/>
          </p:nvPicPr>
          <p:blipFill>
            <a:blip r:embed="rId5">
              <a:extLst/>
            </a:blip>
            <a:stretch>
              <a:fillRect/>
            </a:stretch>
          </p:blipFill>
          <p:spPr>
            <a:xfrm rot="7988355">
              <a:off x="3157788" y="2990451"/>
              <a:ext cx="3813492" cy="918062"/>
            </a:xfrm>
            <a:prstGeom prst="rect">
              <a:avLst/>
            </a:prstGeom>
            <a:effectLst/>
          </p:spPr>
        </p:pic>
        <p:pic>
          <p:nvPicPr>
            <p:cNvPr id="390" name="Shape Shape" descr="Shape Shape"/>
            <p:cNvPicPr>
              <a:picLocks noChangeAspect="0"/>
            </p:cNvPicPr>
            <p:nvPr/>
          </p:nvPicPr>
          <p:blipFill>
            <a:blip r:embed="rId5">
              <a:extLst/>
            </a:blip>
            <a:stretch>
              <a:fillRect/>
            </a:stretch>
          </p:blipFill>
          <p:spPr>
            <a:xfrm rot="7988355">
              <a:off x="-321865" y="1756525"/>
              <a:ext cx="3813492" cy="918062"/>
            </a:xfrm>
            <a:prstGeom prst="rect">
              <a:avLst/>
            </a:prstGeom>
            <a:effectLst/>
          </p:spPr>
        </p:pic>
        <p:pic>
          <p:nvPicPr>
            <p:cNvPr id="392" name="Shape Shape" descr="Shape Shape"/>
            <p:cNvPicPr>
              <a:picLocks noChangeAspect="0"/>
            </p:cNvPicPr>
            <p:nvPr/>
          </p:nvPicPr>
          <p:blipFill>
            <a:blip r:embed="rId5">
              <a:extLst/>
            </a:blip>
            <a:stretch>
              <a:fillRect/>
            </a:stretch>
          </p:blipFill>
          <p:spPr>
            <a:xfrm rot="7988355">
              <a:off x="4468159" y="5738967"/>
              <a:ext cx="3813492" cy="918062"/>
            </a:xfrm>
            <a:prstGeom prst="rect">
              <a:avLst/>
            </a:prstGeom>
            <a:effectLst/>
          </p:spPr>
        </p:pic>
      </p:grpSp>
      <p:sp>
        <p:nvSpPr>
          <p:cNvPr id="395" name="Bigger telescopes!"/>
          <p:cNvSpPr txBox="1"/>
          <p:nvPr/>
        </p:nvSpPr>
        <p:spPr>
          <a:xfrm>
            <a:off x="8453164" y="1317257"/>
            <a:ext cx="7477672" cy="1514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FFFFFF"/>
                </a:solidFill>
                <a:latin typeface="Papyrus"/>
                <a:ea typeface="Papyrus"/>
                <a:cs typeface="Papyrus"/>
                <a:sym typeface="Papyrus"/>
              </a:defRPr>
            </a:lvl1pPr>
          </a:lstStyle>
          <a:p>
            <a:pPr/>
            <a:r>
              <a:t>Bigger telescopes!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8" name="Current ground-based observatories"/>
          <p:cNvSpPr txBox="1"/>
          <p:nvPr/>
        </p:nvSpPr>
        <p:spPr>
          <a:xfrm>
            <a:off x="3708700" y="224710"/>
            <a:ext cx="16859516"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Current ground-based observatories</a:t>
            </a:r>
          </a:p>
        </p:txBody>
      </p:sp>
      <p:grpSp>
        <p:nvGrpSpPr>
          <p:cNvPr id="401" name="Group"/>
          <p:cNvGrpSpPr/>
          <p:nvPr/>
        </p:nvGrpSpPr>
        <p:grpSpPr>
          <a:xfrm>
            <a:off x="94942" y="5047426"/>
            <a:ext cx="14347978" cy="7891902"/>
            <a:chOff x="0" y="0"/>
            <a:chExt cx="14347977" cy="7891900"/>
          </a:xfrm>
        </p:grpSpPr>
        <p:pic>
          <p:nvPicPr>
            <p:cNvPr id="399" name="keck.jpg" descr="keck.jpg"/>
            <p:cNvPicPr>
              <a:picLocks noChangeAspect="1"/>
            </p:cNvPicPr>
            <p:nvPr/>
          </p:nvPicPr>
          <p:blipFill>
            <a:blip r:embed="rId2">
              <a:extLst/>
            </a:blip>
            <a:srcRect l="5771" t="24420" r="13853" b="0"/>
            <a:stretch>
              <a:fillRect/>
            </a:stretch>
          </p:blipFill>
          <p:spPr>
            <a:xfrm>
              <a:off x="137550" y="0"/>
              <a:ext cx="14210428" cy="7891901"/>
            </a:xfrm>
            <a:prstGeom prst="rect">
              <a:avLst/>
            </a:prstGeom>
            <a:ln w="12700" cap="flat">
              <a:noFill/>
              <a:miter lim="400000"/>
            </a:ln>
            <a:effectLst/>
          </p:spPr>
        </p:pic>
        <p:sp>
          <p:nvSpPr>
            <p:cNvPr id="400" name="Image credits: Keck Observatory"/>
            <p:cNvSpPr txBox="1"/>
            <p:nvPr/>
          </p:nvSpPr>
          <p:spPr>
            <a:xfrm>
              <a:off x="0" y="7311466"/>
              <a:ext cx="6675864" cy="574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i="1" sz="3000">
                  <a:solidFill>
                    <a:srgbClr val="FFFFFF"/>
                  </a:solidFill>
                  <a:latin typeface="Helvetica"/>
                  <a:ea typeface="Helvetica"/>
                  <a:cs typeface="Helvetica"/>
                  <a:sym typeface="Helvetica"/>
                </a:defRPr>
              </a:lvl1pPr>
            </a:lstStyle>
            <a:p>
              <a:pPr/>
              <a:r>
                <a:t>Image credits: Keck Observatory</a:t>
              </a:r>
            </a:p>
          </p:txBody>
        </p:sp>
      </p:grpSp>
      <p:grpSp>
        <p:nvGrpSpPr>
          <p:cNvPr id="404" name="Group"/>
          <p:cNvGrpSpPr/>
          <p:nvPr/>
        </p:nvGrpSpPr>
        <p:grpSpPr>
          <a:xfrm>
            <a:off x="11676677" y="1411227"/>
            <a:ext cx="12351526" cy="8236924"/>
            <a:chOff x="0" y="0"/>
            <a:chExt cx="12351524" cy="8236922"/>
          </a:xfrm>
        </p:grpSpPr>
        <p:pic>
          <p:nvPicPr>
            <p:cNvPr id="402" name="magellan.jpg" descr="magellan.jpg"/>
            <p:cNvPicPr>
              <a:picLocks noChangeAspect="1"/>
            </p:cNvPicPr>
            <p:nvPr/>
          </p:nvPicPr>
          <p:blipFill>
            <a:blip r:embed="rId3">
              <a:extLst/>
            </a:blip>
            <a:stretch>
              <a:fillRect/>
            </a:stretch>
          </p:blipFill>
          <p:spPr>
            <a:xfrm>
              <a:off x="0" y="0"/>
              <a:ext cx="12351525" cy="8236923"/>
            </a:xfrm>
            <a:prstGeom prst="rect">
              <a:avLst/>
            </a:prstGeom>
            <a:ln w="12700" cap="flat">
              <a:noFill/>
              <a:miter lim="400000"/>
            </a:ln>
            <a:effectLst/>
          </p:spPr>
        </p:pic>
        <p:sp>
          <p:nvSpPr>
            <p:cNvPr id="403" name="Image Credits: imgur.com"/>
            <p:cNvSpPr txBox="1"/>
            <p:nvPr/>
          </p:nvSpPr>
          <p:spPr>
            <a:xfrm>
              <a:off x="199057" y="7347542"/>
              <a:ext cx="4559174"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i="1" sz="3000">
                  <a:solidFill>
                    <a:srgbClr val="FFFFFF"/>
                  </a:solidFill>
                  <a:latin typeface="Helvetica"/>
                  <a:ea typeface="Helvetica"/>
                  <a:cs typeface="Helvetica"/>
                  <a:sym typeface="Helvetica"/>
                </a:defRPr>
              </a:lvl1pPr>
            </a:lstStyle>
            <a:p>
              <a:pPr/>
              <a:r>
                <a:t>Image Credits: imgur.com</a:t>
              </a:r>
            </a:p>
          </p:txBody>
        </p:sp>
      </p:grpSp>
      <p:sp>
        <p:nvSpPr>
          <p:cNvPr id="405" name="Keck Telescopes (Hawaii)"/>
          <p:cNvSpPr txBox="1"/>
          <p:nvPr/>
        </p:nvSpPr>
        <p:spPr>
          <a:xfrm>
            <a:off x="2665521" y="4100481"/>
            <a:ext cx="8369294"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Keck Telescopes (Hawaii)</a:t>
            </a:r>
          </a:p>
        </p:txBody>
      </p:sp>
      <p:sp>
        <p:nvSpPr>
          <p:cNvPr id="406" name="Magellan telescope (Chile)"/>
          <p:cNvSpPr txBox="1"/>
          <p:nvPr/>
        </p:nvSpPr>
        <p:spPr>
          <a:xfrm>
            <a:off x="15316599" y="9603979"/>
            <a:ext cx="8369294"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Magellan telescope (Chile)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8" name="gmt.jpg" descr="gmt.jpg"/>
          <p:cNvPicPr>
            <a:picLocks noChangeAspect="1"/>
          </p:cNvPicPr>
          <p:nvPr/>
        </p:nvPicPr>
        <p:blipFill>
          <a:blip r:embed="rId2">
            <a:alphaModFix amt="96144"/>
            <a:extLst/>
          </a:blip>
          <a:stretch>
            <a:fillRect/>
          </a:stretch>
        </p:blipFill>
        <p:spPr>
          <a:xfrm>
            <a:off x="18653" y="10517"/>
            <a:ext cx="24346815" cy="13695084"/>
          </a:xfrm>
          <a:prstGeom prst="rect">
            <a:avLst/>
          </a:prstGeom>
          <a:ln w="12700">
            <a:miter lim="400000"/>
          </a:ln>
        </p:spPr>
      </p:pic>
      <p:sp>
        <p:nvSpPr>
          <p:cNvPr id="4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Giant Magellan Telescope (under construction)"/>
          <p:cNvSpPr txBox="1"/>
          <p:nvPr/>
        </p:nvSpPr>
        <p:spPr>
          <a:xfrm>
            <a:off x="2674663" y="40014"/>
            <a:ext cx="18927590"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Giant Magellan Telescope (under construction)</a:t>
            </a:r>
          </a:p>
        </p:txBody>
      </p:sp>
      <p:grpSp>
        <p:nvGrpSpPr>
          <p:cNvPr id="413" name="Group"/>
          <p:cNvGrpSpPr/>
          <p:nvPr/>
        </p:nvGrpSpPr>
        <p:grpSpPr>
          <a:xfrm>
            <a:off x="366426" y="2104132"/>
            <a:ext cx="6147659" cy="5612706"/>
            <a:chOff x="0" y="0"/>
            <a:chExt cx="6147658" cy="5612705"/>
          </a:xfrm>
        </p:grpSpPr>
        <p:pic>
          <p:nvPicPr>
            <p:cNvPr id="411" name="hst.jpg" descr="hst.jpg"/>
            <p:cNvPicPr>
              <a:picLocks noChangeAspect="1"/>
            </p:cNvPicPr>
            <p:nvPr/>
          </p:nvPicPr>
          <p:blipFill>
            <a:blip r:embed="rId3">
              <a:extLst/>
            </a:blip>
            <a:srcRect l="11621" t="11557" r="14556" b="10357"/>
            <a:stretch>
              <a:fillRect/>
            </a:stretch>
          </p:blipFill>
          <p:spPr>
            <a:xfrm>
              <a:off x="493953" y="-1"/>
              <a:ext cx="4324615" cy="3434161"/>
            </a:xfrm>
            <a:custGeom>
              <a:avLst/>
              <a:gdLst/>
              <a:ahLst/>
              <a:cxnLst>
                <a:cxn ang="0">
                  <a:pos x="wd2" y="hd2"/>
                </a:cxn>
                <a:cxn ang="5400000">
                  <a:pos x="wd2" y="hd2"/>
                </a:cxn>
                <a:cxn ang="10800000">
                  <a:pos x="wd2" y="hd2"/>
                </a:cxn>
                <a:cxn ang="16200000">
                  <a:pos x="wd2" y="hd2"/>
                </a:cxn>
              </a:cxnLst>
              <a:rect l="0" t="0" r="r" b="b"/>
              <a:pathLst>
                <a:path w="21447" h="21600" fill="norm" stroke="1" extrusionOk="0">
                  <a:moveTo>
                    <a:pt x="1360" y="0"/>
                  </a:moveTo>
                  <a:cubicBezTo>
                    <a:pt x="561" y="0"/>
                    <a:pt x="-66" y="546"/>
                    <a:pt x="6" y="1518"/>
                  </a:cubicBezTo>
                  <a:cubicBezTo>
                    <a:pt x="30" y="1855"/>
                    <a:pt x="127" y="2182"/>
                    <a:pt x="287" y="2472"/>
                  </a:cubicBezTo>
                  <a:cubicBezTo>
                    <a:pt x="584" y="3007"/>
                    <a:pt x="2267" y="4931"/>
                    <a:pt x="2661" y="5185"/>
                  </a:cubicBezTo>
                  <a:cubicBezTo>
                    <a:pt x="2817" y="5286"/>
                    <a:pt x="2937" y="5402"/>
                    <a:pt x="2928" y="5445"/>
                  </a:cubicBezTo>
                  <a:cubicBezTo>
                    <a:pt x="2920" y="5487"/>
                    <a:pt x="2755" y="5942"/>
                    <a:pt x="2562" y="6456"/>
                  </a:cubicBezTo>
                  <a:cubicBezTo>
                    <a:pt x="2274" y="7224"/>
                    <a:pt x="2209" y="7506"/>
                    <a:pt x="2204" y="8046"/>
                  </a:cubicBezTo>
                  <a:cubicBezTo>
                    <a:pt x="2200" y="8444"/>
                    <a:pt x="2152" y="8772"/>
                    <a:pt x="2080" y="8882"/>
                  </a:cubicBezTo>
                  <a:cubicBezTo>
                    <a:pt x="1974" y="9043"/>
                    <a:pt x="1980" y="9059"/>
                    <a:pt x="2127" y="9019"/>
                  </a:cubicBezTo>
                  <a:cubicBezTo>
                    <a:pt x="2313" y="8969"/>
                    <a:pt x="3313" y="9593"/>
                    <a:pt x="3513" y="9883"/>
                  </a:cubicBezTo>
                  <a:cubicBezTo>
                    <a:pt x="3712" y="10172"/>
                    <a:pt x="4003" y="10334"/>
                    <a:pt x="4188" y="10260"/>
                  </a:cubicBezTo>
                  <a:cubicBezTo>
                    <a:pt x="4364" y="10189"/>
                    <a:pt x="4925" y="10580"/>
                    <a:pt x="5566" y="11221"/>
                  </a:cubicBezTo>
                  <a:cubicBezTo>
                    <a:pt x="5751" y="11406"/>
                    <a:pt x="5999" y="11588"/>
                    <a:pt x="6117" y="11625"/>
                  </a:cubicBezTo>
                  <a:cubicBezTo>
                    <a:pt x="6235" y="11662"/>
                    <a:pt x="6462" y="11810"/>
                    <a:pt x="6621" y="11955"/>
                  </a:cubicBezTo>
                  <a:cubicBezTo>
                    <a:pt x="6780" y="12100"/>
                    <a:pt x="7155" y="12395"/>
                    <a:pt x="7455" y="12611"/>
                  </a:cubicBezTo>
                  <a:cubicBezTo>
                    <a:pt x="8312" y="13228"/>
                    <a:pt x="8388" y="13297"/>
                    <a:pt x="8335" y="13405"/>
                  </a:cubicBezTo>
                  <a:cubicBezTo>
                    <a:pt x="8226" y="13628"/>
                    <a:pt x="7898" y="13471"/>
                    <a:pt x="6839" y="12691"/>
                  </a:cubicBezTo>
                  <a:cubicBezTo>
                    <a:pt x="5738" y="11880"/>
                    <a:pt x="5157" y="11580"/>
                    <a:pt x="5243" y="11865"/>
                  </a:cubicBezTo>
                  <a:cubicBezTo>
                    <a:pt x="5267" y="11943"/>
                    <a:pt x="5144" y="12133"/>
                    <a:pt x="4962" y="12302"/>
                  </a:cubicBezTo>
                  <a:cubicBezTo>
                    <a:pt x="4784" y="12466"/>
                    <a:pt x="4476" y="12769"/>
                    <a:pt x="4277" y="12973"/>
                  </a:cubicBezTo>
                  <a:cubicBezTo>
                    <a:pt x="4078" y="13177"/>
                    <a:pt x="3853" y="13344"/>
                    <a:pt x="3777" y="13345"/>
                  </a:cubicBezTo>
                  <a:cubicBezTo>
                    <a:pt x="3701" y="13346"/>
                    <a:pt x="3626" y="13423"/>
                    <a:pt x="3611" y="13515"/>
                  </a:cubicBezTo>
                  <a:cubicBezTo>
                    <a:pt x="3593" y="13634"/>
                    <a:pt x="4174" y="14115"/>
                    <a:pt x="5627" y="15182"/>
                  </a:cubicBezTo>
                  <a:cubicBezTo>
                    <a:pt x="6749" y="16007"/>
                    <a:pt x="7785" y="16767"/>
                    <a:pt x="7930" y="16875"/>
                  </a:cubicBezTo>
                  <a:cubicBezTo>
                    <a:pt x="8075" y="16982"/>
                    <a:pt x="8547" y="17329"/>
                    <a:pt x="8979" y="17646"/>
                  </a:cubicBezTo>
                  <a:cubicBezTo>
                    <a:pt x="10381" y="18674"/>
                    <a:pt x="10432" y="18757"/>
                    <a:pt x="9931" y="19131"/>
                  </a:cubicBezTo>
                  <a:cubicBezTo>
                    <a:pt x="9688" y="19314"/>
                    <a:pt x="9638" y="19412"/>
                    <a:pt x="9638" y="19710"/>
                  </a:cubicBezTo>
                  <a:cubicBezTo>
                    <a:pt x="9638" y="20398"/>
                    <a:pt x="9777" y="20682"/>
                    <a:pt x="10181" y="20834"/>
                  </a:cubicBezTo>
                  <a:cubicBezTo>
                    <a:pt x="10272" y="20867"/>
                    <a:pt x="10368" y="20892"/>
                    <a:pt x="10459" y="20906"/>
                  </a:cubicBezTo>
                  <a:cubicBezTo>
                    <a:pt x="10583" y="20904"/>
                    <a:pt x="10679" y="20899"/>
                    <a:pt x="10750" y="20889"/>
                  </a:cubicBezTo>
                  <a:cubicBezTo>
                    <a:pt x="11188" y="20678"/>
                    <a:pt x="11041" y="19655"/>
                    <a:pt x="10504" y="19254"/>
                  </a:cubicBezTo>
                  <a:cubicBezTo>
                    <a:pt x="10261" y="19072"/>
                    <a:pt x="10227" y="19008"/>
                    <a:pt x="10311" y="18879"/>
                  </a:cubicBezTo>
                  <a:cubicBezTo>
                    <a:pt x="10367" y="18794"/>
                    <a:pt x="10437" y="18739"/>
                    <a:pt x="10467" y="18759"/>
                  </a:cubicBezTo>
                  <a:cubicBezTo>
                    <a:pt x="10496" y="18780"/>
                    <a:pt x="10981" y="19138"/>
                    <a:pt x="11543" y="19556"/>
                  </a:cubicBezTo>
                  <a:cubicBezTo>
                    <a:pt x="12184" y="20031"/>
                    <a:pt x="12644" y="20306"/>
                    <a:pt x="12776" y="20292"/>
                  </a:cubicBezTo>
                  <a:cubicBezTo>
                    <a:pt x="12891" y="20280"/>
                    <a:pt x="12969" y="20238"/>
                    <a:pt x="12949" y="20197"/>
                  </a:cubicBezTo>
                  <a:cubicBezTo>
                    <a:pt x="12909" y="20115"/>
                    <a:pt x="13909" y="18934"/>
                    <a:pt x="14018" y="18934"/>
                  </a:cubicBezTo>
                  <a:cubicBezTo>
                    <a:pt x="14055" y="18934"/>
                    <a:pt x="14209" y="19029"/>
                    <a:pt x="14360" y="19146"/>
                  </a:cubicBezTo>
                  <a:cubicBezTo>
                    <a:pt x="14511" y="19263"/>
                    <a:pt x="14698" y="19358"/>
                    <a:pt x="14775" y="19358"/>
                  </a:cubicBezTo>
                  <a:cubicBezTo>
                    <a:pt x="14853" y="19359"/>
                    <a:pt x="15081" y="19518"/>
                    <a:pt x="15283" y="19713"/>
                  </a:cubicBezTo>
                  <a:cubicBezTo>
                    <a:pt x="15485" y="19908"/>
                    <a:pt x="15931" y="20275"/>
                    <a:pt x="16275" y="20527"/>
                  </a:cubicBezTo>
                  <a:cubicBezTo>
                    <a:pt x="16620" y="20779"/>
                    <a:pt x="17011" y="21124"/>
                    <a:pt x="17145" y="21293"/>
                  </a:cubicBezTo>
                  <a:lnTo>
                    <a:pt x="17389" y="21600"/>
                  </a:lnTo>
                  <a:lnTo>
                    <a:pt x="17570" y="21383"/>
                  </a:lnTo>
                  <a:cubicBezTo>
                    <a:pt x="17670" y="21264"/>
                    <a:pt x="17798" y="21166"/>
                    <a:pt x="17856" y="21166"/>
                  </a:cubicBezTo>
                  <a:cubicBezTo>
                    <a:pt x="17996" y="21166"/>
                    <a:pt x="18539" y="20610"/>
                    <a:pt x="18539" y="20467"/>
                  </a:cubicBezTo>
                  <a:cubicBezTo>
                    <a:pt x="18539" y="20404"/>
                    <a:pt x="18637" y="20237"/>
                    <a:pt x="18757" y="20095"/>
                  </a:cubicBezTo>
                  <a:cubicBezTo>
                    <a:pt x="18877" y="19953"/>
                    <a:pt x="19110" y="19584"/>
                    <a:pt x="19273" y="19274"/>
                  </a:cubicBezTo>
                  <a:cubicBezTo>
                    <a:pt x="19486" y="18867"/>
                    <a:pt x="19637" y="18692"/>
                    <a:pt x="19814" y="18647"/>
                  </a:cubicBezTo>
                  <a:cubicBezTo>
                    <a:pt x="19988" y="18603"/>
                    <a:pt x="20045" y="18539"/>
                    <a:pt x="20011" y="18425"/>
                  </a:cubicBezTo>
                  <a:cubicBezTo>
                    <a:pt x="19984" y="18337"/>
                    <a:pt x="20026" y="18174"/>
                    <a:pt x="20103" y="18065"/>
                  </a:cubicBezTo>
                  <a:cubicBezTo>
                    <a:pt x="20181" y="17957"/>
                    <a:pt x="20219" y="17868"/>
                    <a:pt x="20188" y="17868"/>
                  </a:cubicBezTo>
                  <a:cubicBezTo>
                    <a:pt x="20157" y="17868"/>
                    <a:pt x="20192" y="17752"/>
                    <a:pt x="20267" y="17609"/>
                  </a:cubicBezTo>
                  <a:cubicBezTo>
                    <a:pt x="20341" y="17465"/>
                    <a:pt x="20379" y="17300"/>
                    <a:pt x="20351" y="17244"/>
                  </a:cubicBezTo>
                  <a:cubicBezTo>
                    <a:pt x="20324" y="17188"/>
                    <a:pt x="20449" y="16576"/>
                    <a:pt x="20629" y="15884"/>
                  </a:cubicBezTo>
                  <a:cubicBezTo>
                    <a:pt x="20931" y="14720"/>
                    <a:pt x="20974" y="14620"/>
                    <a:pt x="21190" y="14571"/>
                  </a:cubicBezTo>
                  <a:cubicBezTo>
                    <a:pt x="21517" y="14496"/>
                    <a:pt x="21534" y="14295"/>
                    <a:pt x="21231" y="14096"/>
                  </a:cubicBezTo>
                  <a:cubicBezTo>
                    <a:pt x="21090" y="14004"/>
                    <a:pt x="20975" y="13847"/>
                    <a:pt x="20975" y="13749"/>
                  </a:cubicBezTo>
                  <a:cubicBezTo>
                    <a:pt x="20975" y="13611"/>
                    <a:pt x="20951" y="13600"/>
                    <a:pt x="20873" y="13700"/>
                  </a:cubicBezTo>
                  <a:cubicBezTo>
                    <a:pt x="20712" y="13903"/>
                    <a:pt x="20552" y="13851"/>
                    <a:pt x="19889" y="13385"/>
                  </a:cubicBezTo>
                  <a:lnTo>
                    <a:pt x="19265" y="12946"/>
                  </a:lnTo>
                  <a:lnTo>
                    <a:pt x="19721" y="12396"/>
                  </a:lnTo>
                  <a:cubicBezTo>
                    <a:pt x="19972" y="12094"/>
                    <a:pt x="20262" y="11771"/>
                    <a:pt x="20367" y="11680"/>
                  </a:cubicBezTo>
                  <a:cubicBezTo>
                    <a:pt x="20487" y="11575"/>
                    <a:pt x="20539" y="11452"/>
                    <a:pt x="20507" y="11346"/>
                  </a:cubicBezTo>
                  <a:cubicBezTo>
                    <a:pt x="20440" y="11126"/>
                    <a:pt x="16626" y="8581"/>
                    <a:pt x="16474" y="8655"/>
                  </a:cubicBezTo>
                  <a:cubicBezTo>
                    <a:pt x="16410" y="8686"/>
                    <a:pt x="16318" y="8616"/>
                    <a:pt x="16269" y="8500"/>
                  </a:cubicBezTo>
                  <a:cubicBezTo>
                    <a:pt x="16220" y="8383"/>
                    <a:pt x="16148" y="8312"/>
                    <a:pt x="16110" y="8343"/>
                  </a:cubicBezTo>
                  <a:cubicBezTo>
                    <a:pt x="16071" y="8373"/>
                    <a:pt x="15992" y="8326"/>
                    <a:pt x="15935" y="8238"/>
                  </a:cubicBezTo>
                  <a:cubicBezTo>
                    <a:pt x="15877" y="8150"/>
                    <a:pt x="15364" y="7764"/>
                    <a:pt x="14795" y="7382"/>
                  </a:cubicBezTo>
                  <a:cubicBezTo>
                    <a:pt x="14226" y="6999"/>
                    <a:pt x="13678" y="6602"/>
                    <a:pt x="13577" y="6498"/>
                  </a:cubicBezTo>
                  <a:lnTo>
                    <a:pt x="13392" y="6308"/>
                  </a:lnTo>
                  <a:lnTo>
                    <a:pt x="13748" y="4933"/>
                  </a:lnTo>
                  <a:cubicBezTo>
                    <a:pt x="13943" y="4177"/>
                    <a:pt x="14159" y="3480"/>
                    <a:pt x="14228" y="3383"/>
                  </a:cubicBezTo>
                  <a:cubicBezTo>
                    <a:pt x="14341" y="3223"/>
                    <a:pt x="14338" y="3192"/>
                    <a:pt x="14181" y="3086"/>
                  </a:cubicBezTo>
                  <a:cubicBezTo>
                    <a:pt x="14040" y="2990"/>
                    <a:pt x="14006" y="2865"/>
                    <a:pt x="14006" y="2439"/>
                  </a:cubicBezTo>
                  <a:cubicBezTo>
                    <a:pt x="14006" y="1851"/>
                    <a:pt x="13948" y="1799"/>
                    <a:pt x="13689" y="2150"/>
                  </a:cubicBezTo>
                  <a:cubicBezTo>
                    <a:pt x="13502" y="2402"/>
                    <a:pt x="13084" y="3467"/>
                    <a:pt x="13083" y="3692"/>
                  </a:cubicBezTo>
                  <a:cubicBezTo>
                    <a:pt x="13082" y="3869"/>
                    <a:pt x="13114" y="3863"/>
                    <a:pt x="13506" y="3610"/>
                  </a:cubicBezTo>
                  <a:cubicBezTo>
                    <a:pt x="13805" y="3416"/>
                    <a:pt x="13845" y="3412"/>
                    <a:pt x="13892" y="3565"/>
                  </a:cubicBezTo>
                  <a:cubicBezTo>
                    <a:pt x="13952" y="3764"/>
                    <a:pt x="13449" y="5940"/>
                    <a:pt x="13295" y="6146"/>
                  </a:cubicBezTo>
                  <a:cubicBezTo>
                    <a:pt x="13209" y="6261"/>
                    <a:pt x="13087" y="6213"/>
                    <a:pt x="12618" y="5886"/>
                  </a:cubicBezTo>
                  <a:cubicBezTo>
                    <a:pt x="12042" y="5485"/>
                    <a:pt x="11640" y="5356"/>
                    <a:pt x="11713" y="5594"/>
                  </a:cubicBezTo>
                  <a:cubicBezTo>
                    <a:pt x="11734" y="5664"/>
                    <a:pt x="11492" y="5963"/>
                    <a:pt x="11177" y="6258"/>
                  </a:cubicBezTo>
                  <a:cubicBezTo>
                    <a:pt x="10862" y="6554"/>
                    <a:pt x="10474" y="6942"/>
                    <a:pt x="10315" y="7122"/>
                  </a:cubicBezTo>
                  <a:cubicBezTo>
                    <a:pt x="10131" y="7331"/>
                    <a:pt x="9980" y="7425"/>
                    <a:pt x="9896" y="7379"/>
                  </a:cubicBezTo>
                  <a:cubicBezTo>
                    <a:pt x="9824" y="7340"/>
                    <a:pt x="9645" y="7251"/>
                    <a:pt x="9500" y="7184"/>
                  </a:cubicBezTo>
                  <a:cubicBezTo>
                    <a:pt x="9356" y="7117"/>
                    <a:pt x="9175" y="6998"/>
                    <a:pt x="9099" y="6917"/>
                  </a:cubicBezTo>
                  <a:cubicBezTo>
                    <a:pt x="9022" y="6837"/>
                    <a:pt x="8783" y="6665"/>
                    <a:pt x="8566" y="6535"/>
                  </a:cubicBezTo>
                  <a:cubicBezTo>
                    <a:pt x="8348" y="6406"/>
                    <a:pt x="8063" y="6175"/>
                    <a:pt x="7934" y="6021"/>
                  </a:cubicBezTo>
                  <a:cubicBezTo>
                    <a:pt x="7804" y="5867"/>
                    <a:pt x="7632" y="5742"/>
                    <a:pt x="7550" y="5742"/>
                  </a:cubicBezTo>
                  <a:cubicBezTo>
                    <a:pt x="7468" y="5742"/>
                    <a:pt x="7182" y="5585"/>
                    <a:pt x="6914" y="5395"/>
                  </a:cubicBezTo>
                  <a:cubicBezTo>
                    <a:pt x="6646" y="5204"/>
                    <a:pt x="6252" y="4924"/>
                    <a:pt x="6038" y="4773"/>
                  </a:cubicBezTo>
                  <a:cubicBezTo>
                    <a:pt x="5777" y="4588"/>
                    <a:pt x="5622" y="4394"/>
                    <a:pt x="5566" y="4179"/>
                  </a:cubicBezTo>
                  <a:cubicBezTo>
                    <a:pt x="5486" y="3874"/>
                    <a:pt x="5436" y="3848"/>
                    <a:pt x="5105" y="3947"/>
                  </a:cubicBezTo>
                  <a:cubicBezTo>
                    <a:pt x="4954" y="3992"/>
                    <a:pt x="4878" y="3454"/>
                    <a:pt x="5009" y="3255"/>
                  </a:cubicBezTo>
                  <a:cubicBezTo>
                    <a:pt x="5071" y="3160"/>
                    <a:pt x="4877" y="2871"/>
                    <a:pt x="4281" y="2170"/>
                  </a:cubicBezTo>
                  <a:cubicBezTo>
                    <a:pt x="3833" y="1643"/>
                    <a:pt x="3289" y="1031"/>
                    <a:pt x="3072" y="809"/>
                  </a:cubicBezTo>
                  <a:cubicBezTo>
                    <a:pt x="2534" y="257"/>
                    <a:pt x="1907" y="1"/>
                    <a:pt x="1360" y="0"/>
                  </a:cubicBezTo>
                  <a:close/>
                </a:path>
              </a:pathLst>
            </a:custGeom>
            <a:ln w="12700" cap="flat">
              <a:noFill/>
              <a:miter lim="400000"/>
            </a:ln>
            <a:effectLst/>
          </p:spPr>
        </p:pic>
        <p:sp>
          <p:nvSpPr>
            <p:cNvPr id="412" name="Hubble Space Telescope (in orbit since 1990)"/>
            <p:cNvSpPr txBox="1"/>
            <p:nvPr/>
          </p:nvSpPr>
          <p:spPr>
            <a:xfrm>
              <a:off x="0" y="3895030"/>
              <a:ext cx="6147659" cy="171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3">
                      <a:satOff val="18648"/>
                      <a:lumOff val="5971"/>
                    </a:schemeClr>
                  </a:solidFill>
                  <a:latin typeface="Papyrus"/>
                  <a:ea typeface="Papyrus"/>
                  <a:cs typeface="Papyrus"/>
                  <a:sym typeface="Papyrus"/>
                </a:defRPr>
              </a:lvl1pPr>
            </a:lstStyle>
            <a:p>
              <a:pPr/>
              <a:r>
                <a:t>Hubble Space Telescope (in orbit since 1990)</a:t>
              </a:r>
            </a:p>
          </p:txBody>
        </p:sp>
      </p:grpSp>
      <p:grpSp>
        <p:nvGrpSpPr>
          <p:cNvPr id="416" name="Group"/>
          <p:cNvGrpSpPr/>
          <p:nvPr/>
        </p:nvGrpSpPr>
        <p:grpSpPr>
          <a:xfrm>
            <a:off x="14025419" y="-1209775"/>
            <a:ext cx="10513706" cy="10160539"/>
            <a:chOff x="-77" y="-130"/>
            <a:chExt cx="10513704" cy="10160537"/>
          </a:xfrm>
        </p:grpSpPr>
        <p:pic>
          <p:nvPicPr>
            <p:cNvPr id="414" name="jwst.jpeg" descr="jwst.jpeg"/>
            <p:cNvPicPr>
              <a:picLocks noChangeAspect="1"/>
            </p:cNvPicPr>
            <p:nvPr/>
          </p:nvPicPr>
          <p:blipFill>
            <a:blip r:embed="rId4">
              <a:extLst/>
            </a:blip>
            <a:srcRect l="3316" t="13596" r="2149" b="5988"/>
            <a:stretch>
              <a:fillRect/>
            </a:stretch>
          </p:blipFill>
          <p:spPr>
            <a:xfrm rot="19795508">
              <a:off x="820921" y="1841817"/>
              <a:ext cx="8871708" cy="5659965"/>
            </a:xfrm>
            <a:custGeom>
              <a:avLst/>
              <a:gdLst/>
              <a:ahLst/>
              <a:cxnLst>
                <a:cxn ang="0">
                  <a:pos x="wd2" y="hd2"/>
                </a:cxn>
                <a:cxn ang="5400000">
                  <a:pos x="wd2" y="hd2"/>
                </a:cxn>
                <a:cxn ang="10800000">
                  <a:pos x="wd2" y="hd2"/>
                </a:cxn>
                <a:cxn ang="16200000">
                  <a:pos x="wd2" y="hd2"/>
                </a:cxn>
              </a:cxnLst>
              <a:rect l="0" t="0" r="r" b="b"/>
              <a:pathLst>
                <a:path w="21577" h="21520" fill="norm" stroke="1" extrusionOk="0">
                  <a:moveTo>
                    <a:pt x="10038" y="4"/>
                  </a:moveTo>
                  <a:cubicBezTo>
                    <a:pt x="9991" y="9"/>
                    <a:pt x="9942" y="22"/>
                    <a:pt x="9886" y="40"/>
                  </a:cubicBezTo>
                  <a:cubicBezTo>
                    <a:pt x="9854" y="50"/>
                    <a:pt x="9878" y="154"/>
                    <a:pt x="9940" y="271"/>
                  </a:cubicBezTo>
                  <a:cubicBezTo>
                    <a:pt x="10003" y="388"/>
                    <a:pt x="10104" y="457"/>
                    <a:pt x="10165" y="425"/>
                  </a:cubicBezTo>
                  <a:cubicBezTo>
                    <a:pt x="10227" y="392"/>
                    <a:pt x="10725" y="554"/>
                    <a:pt x="11271" y="784"/>
                  </a:cubicBezTo>
                  <a:cubicBezTo>
                    <a:pt x="11818" y="1014"/>
                    <a:pt x="12370" y="1211"/>
                    <a:pt x="12497" y="1222"/>
                  </a:cubicBezTo>
                  <a:cubicBezTo>
                    <a:pt x="12934" y="1259"/>
                    <a:pt x="12556" y="987"/>
                    <a:pt x="11711" y="657"/>
                  </a:cubicBezTo>
                  <a:cubicBezTo>
                    <a:pt x="11249" y="477"/>
                    <a:pt x="10716" y="248"/>
                    <a:pt x="10526" y="149"/>
                  </a:cubicBezTo>
                  <a:cubicBezTo>
                    <a:pt x="10297" y="29"/>
                    <a:pt x="10178" y="-13"/>
                    <a:pt x="10038" y="4"/>
                  </a:cubicBezTo>
                  <a:close/>
                  <a:moveTo>
                    <a:pt x="9440" y="129"/>
                  </a:moveTo>
                  <a:cubicBezTo>
                    <a:pt x="9342" y="108"/>
                    <a:pt x="9200" y="240"/>
                    <a:pt x="9151" y="438"/>
                  </a:cubicBezTo>
                  <a:cubicBezTo>
                    <a:pt x="9089" y="689"/>
                    <a:pt x="9138" y="701"/>
                    <a:pt x="9386" y="494"/>
                  </a:cubicBezTo>
                  <a:cubicBezTo>
                    <a:pt x="9489" y="409"/>
                    <a:pt x="9548" y="278"/>
                    <a:pt x="9519" y="204"/>
                  </a:cubicBezTo>
                  <a:cubicBezTo>
                    <a:pt x="9501" y="160"/>
                    <a:pt x="9473" y="136"/>
                    <a:pt x="9440" y="129"/>
                  </a:cubicBezTo>
                  <a:close/>
                  <a:moveTo>
                    <a:pt x="9319" y="1072"/>
                  </a:moveTo>
                  <a:cubicBezTo>
                    <a:pt x="9279" y="1078"/>
                    <a:pt x="9242" y="1091"/>
                    <a:pt x="9209" y="1110"/>
                  </a:cubicBezTo>
                  <a:cubicBezTo>
                    <a:pt x="9093" y="1177"/>
                    <a:pt x="8939" y="1196"/>
                    <a:pt x="8866" y="1152"/>
                  </a:cubicBezTo>
                  <a:cubicBezTo>
                    <a:pt x="8793" y="1109"/>
                    <a:pt x="8705" y="1144"/>
                    <a:pt x="8671" y="1231"/>
                  </a:cubicBezTo>
                  <a:cubicBezTo>
                    <a:pt x="8637" y="1317"/>
                    <a:pt x="8470" y="1389"/>
                    <a:pt x="8301" y="1389"/>
                  </a:cubicBezTo>
                  <a:cubicBezTo>
                    <a:pt x="7893" y="1389"/>
                    <a:pt x="7755" y="1616"/>
                    <a:pt x="7872" y="2097"/>
                  </a:cubicBezTo>
                  <a:cubicBezTo>
                    <a:pt x="7999" y="2619"/>
                    <a:pt x="7860" y="2778"/>
                    <a:pt x="7484" y="2539"/>
                  </a:cubicBezTo>
                  <a:cubicBezTo>
                    <a:pt x="7191" y="2353"/>
                    <a:pt x="7157" y="2366"/>
                    <a:pt x="6886" y="2761"/>
                  </a:cubicBezTo>
                  <a:cubicBezTo>
                    <a:pt x="6626" y="3140"/>
                    <a:pt x="6600" y="3262"/>
                    <a:pt x="6609" y="4051"/>
                  </a:cubicBezTo>
                  <a:cubicBezTo>
                    <a:pt x="6618" y="4746"/>
                    <a:pt x="6572" y="5029"/>
                    <a:pt x="6389" y="5450"/>
                  </a:cubicBezTo>
                  <a:cubicBezTo>
                    <a:pt x="6203" y="5879"/>
                    <a:pt x="6160" y="6164"/>
                    <a:pt x="6160" y="6972"/>
                  </a:cubicBezTo>
                  <a:cubicBezTo>
                    <a:pt x="6159" y="7520"/>
                    <a:pt x="6175" y="8201"/>
                    <a:pt x="6194" y="8486"/>
                  </a:cubicBezTo>
                  <a:cubicBezTo>
                    <a:pt x="6213" y="8770"/>
                    <a:pt x="6198" y="9070"/>
                    <a:pt x="6161" y="9151"/>
                  </a:cubicBezTo>
                  <a:cubicBezTo>
                    <a:pt x="6123" y="9233"/>
                    <a:pt x="6112" y="9586"/>
                    <a:pt x="6135" y="9936"/>
                  </a:cubicBezTo>
                  <a:cubicBezTo>
                    <a:pt x="6177" y="10554"/>
                    <a:pt x="6183" y="10564"/>
                    <a:pt x="6360" y="10313"/>
                  </a:cubicBezTo>
                  <a:cubicBezTo>
                    <a:pt x="6535" y="10066"/>
                    <a:pt x="6554" y="10073"/>
                    <a:pt x="6794" y="10448"/>
                  </a:cubicBezTo>
                  <a:lnTo>
                    <a:pt x="7044" y="10838"/>
                  </a:lnTo>
                  <a:lnTo>
                    <a:pt x="6784" y="10992"/>
                  </a:lnTo>
                  <a:cubicBezTo>
                    <a:pt x="6641" y="11077"/>
                    <a:pt x="6440" y="11148"/>
                    <a:pt x="6338" y="11148"/>
                  </a:cubicBezTo>
                  <a:cubicBezTo>
                    <a:pt x="6185" y="11148"/>
                    <a:pt x="6164" y="11216"/>
                    <a:pt x="6215" y="11554"/>
                  </a:cubicBezTo>
                  <a:cubicBezTo>
                    <a:pt x="6248" y="11777"/>
                    <a:pt x="6282" y="12025"/>
                    <a:pt x="6288" y="12104"/>
                  </a:cubicBezTo>
                  <a:cubicBezTo>
                    <a:pt x="6306" y="12331"/>
                    <a:pt x="5905" y="12367"/>
                    <a:pt x="5664" y="12160"/>
                  </a:cubicBezTo>
                  <a:cubicBezTo>
                    <a:pt x="5545" y="12057"/>
                    <a:pt x="5383" y="11988"/>
                    <a:pt x="5304" y="12005"/>
                  </a:cubicBezTo>
                  <a:cubicBezTo>
                    <a:pt x="5226" y="12022"/>
                    <a:pt x="4779" y="11864"/>
                    <a:pt x="4310" y="11655"/>
                  </a:cubicBezTo>
                  <a:cubicBezTo>
                    <a:pt x="3841" y="11445"/>
                    <a:pt x="3138" y="11214"/>
                    <a:pt x="2747" y="11140"/>
                  </a:cubicBezTo>
                  <a:cubicBezTo>
                    <a:pt x="2357" y="11067"/>
                    <a:pt x="1927" y="10976"/>
                    <a:pt x="1792" y="10938"/>
                  </a:cubicBezTo>
                  <a:cubicBezTo>
                    <a:pt x="1586" y="10880"/>
                    <a:pt x="1489" y="10989"/>
                    <a:pt x="1177" y="11628"/>
                  </a:cubicBezTo>
                  <a:cubicBezTo>
                    <a:pt x="973" y="12045"/>
                    <a:pt x="806" y="12472"/>
                    <a:pt x="805" y="12575"/>
                  </a:cubicBezTo>
                  <a:cubicBezTo>
                    <a:pt x="805" y="12679"/>
                    <a:pt x="736" y="12848"/>
                    <a:pt x="654" y="12952"/>
                  </a:cubicBezTo>
                  <a:cubicBezTo>
                    <a:pt x="537" y="13100"/>
                    <a:pt x="-3" y="15901"/>
                    <a:pt x="0" y="16342"/>
                  </a:cubicBezTo>
                  <a:cubicBezTo>
                    <a:pt x="1" y="16393"/>
                    <a:pt x="93" y="16472"/>
                    <a:pt x="206" y="16518"/>
                  </a:cubicBezTo>
                  <a:cubicBezTo>
                    <a:pt x="373" y="16587"/>
                    <a:pt x="390" y="16642"/>
                    <a:pt x="297" y="16818"/>
                  </a:cubicBezTo>
                  <a:cubicBezTo>
                    <a:pt x="122" y="17148"/>
                    <a:pt x="260" y="18544"/>
                    <a:pt x="463" y="18495"/>
                  </a:cubicBezTo>
                  <a:cubicBezTo>
                    <a:pt x="773" y="18419"/>
                    <a:pt x="856" y="18236"/>
                    <a:pt x="797" y="17754"/>
                  </a:cubicBezTo>
                  <a:cubicBezTo>
                    <a:pt x="676" y="16767"/>
                    <a:pt x="562" y="16834"/>
                    <a:pt x="2275" y="16889"/>
                  </a:cubicBezTo>
                  <a:lnTo>
                    <a:pt x="3837" y="16939"/>
                  </a:lnTo>
                  <a:lnTo>
                    <a:pt x="4754" y="17750"/>
                  </a:lnTo>
                  <a:cubicBezTo>
                    <a:pt x="5259" y="18195"/>
                    <a:pt x="5722" y="18654"/>
                    <a:pt x="5783" y="18770"/>
                  </a:cubicBezTo>
                  <a:cubicBezTo>
                    <a:pt x="5845" y="18885"/>
                    <a:pt x="5876" y="19178"/>
                    <a:pt x="5854" y="19420"/>
                  </a:cubicBezTo>
                  <a:cubicBezTo>
                    <a:pt x="5829" y="19686"/>
                    <a:pt x="5859" y="19887"/>
                    <a:pt x="5930" y="19930"/>
                  </a:cubicBezTo>
                  <a:cubicBezTo>
                    <a:pt x="6051" y="20002"/>
                    <a:pt x="6050" y="20091"/>
                    <a:pt x="5924" y="20802"/>
                  </a:cubicBezTo>
                  <a:cubicBezTo>
                    <a:pt x="5867" y="21122"/>
                    <a:pt x="5889" y="21261"/>
                    <a:pt x="6023" y="21413"/>
                  </a:cubicBezTo>
                  <a:cubicBezTo>
                    <a:pt x="6175" y="21587"/>
                    <a:pt x="6211" y="21565"/>
                    <a:pt x="6322" y="21231"/>
                  </a:cubicBezTo>
                  <a:cubicBezTo>
                    <a:pt x="6391" y="21022"/>
                    <a:pt x="6423" y="20750"/>
                    <a:pt x="6392" y="20626"/>
                  </a:cubicBezTo>
                  <a:cubicBezTo>
                    <a:pt x="6360" y="20493"/>
                    <a:pt x="6421" y="20303"/>
                    <a:pt x="6540" y="20162"/>
                  </a:cubicBezTo>
                  <a:cubicBezTo>
                    <a:pt x="6701" y="19972"/>
                    <a:pt x="6850" y="19947"/>
                    <a:pt x="7277" y="20037"/>
                  </a:cubicBezTo>
                  <a:cubicBezTo>
                    <a:pt x="7758" y="20139"/>
                    <a:pt x="9449" y="20227"/>
                    <a:pt x="9567" y="20156"/>
                  </a:cubicBezTo>
                  <a:cubicBezTo>
                    <a:pt x="9679" y="20089"/>
                    <a:pt x="10135" y="20018"/>
                    <a:pt x="10780" y="19966"/>
                  </a:cubicBezTo>
                  <a:cubicBezTo>
                    <a:pt x="11161" y="19936"/>
                    <a:pt x="11516" y="19843"/>
                    <a:pt x="11569" y="19761"/>
                  </a:cubicBezTo>
                  <a:cubicBezTo>
                    <a:pt x="11621" y="19679"/>
                    <a:pt x="11672" y="19253"/>
                    <a:pt x="11681" y="18816"/>
                  </a:cubicBezTo>
                  <a:lnTo>
                    <a:pt x="11697" y="18023"/>
                  </a:lnTo>
                  <a:lnTo>
                    <a:pt x="12502" y="18074"/>
                  </a:lnTo>
                  <a:cubicBezTo>
                    <a:pt x="12945" y="18102"/>
                    <a:pt x="13390" y="18195"/>
                    <a:pt x="13491" y="18279"/>
                  </a:cubicBezTo>
                  <a:cubicBezTo>
                    <a:pt x="13593" y="18364"/>
                    <a:pt x="13955" y="18453"/>
                    <a:pt x="14296" y="18478"/>
                  </a:cubicBezTo>
                  <a:cubicBezTo>
                    <a:pt x="16506" y="18644"/>
                    <a:pt x="18115" y="18847"/>
                    <a:pt x="18272" y="18978"/>
                  </a:cubicBezTo>
                  <a:cubicBezTo>
                    <a:pt x="18389" y="19075"/>
                    <a:pt x="18921" y="19095"/>
                    <a:pt x="19745" y="19034"/>
                  </a:cubicBezTo>
                  <a:cubicBezTo>
                    <a:pt x="20864" y="18950"/>
                    <a:pt x="21047" y="18900"/>
                    <a:pt x="21128" y="18664"/>
                  </a:cubicBezTo>
                  <a:cubicBezTo>
                    <a:pt x="21180" y="18514"/>
                    <a:pt x="21310" y="18392"/>
                    <a:pt x="21418" y="18392"/>
                  </a:cubicBezTo>
                  <a:cubicBezTo>
                    <a:pt x="21535" y="18392"/>
                    <a:pt x="21597" y="18317"/>
                    <a:pt x="21571" y="18207"/>
                  </a:cubicBezTo>
                  <a:cubicBezTo>
                    <a:pt x="21548" y="18105"/>
                    <a:pt x="21340" y="17172"/>
                    <a:pt x="21111" y="16135"/>
                  </a:cubicBezTo>
                  <a:cubicBezTo>
                    <a:pt x="20831" y="14867"/>
                    <a:pt x="20656" y="14272"/>
                    <a:pt x="20576" y="14320"/>
                  </a:cubicBezTo>
                  <a:cubicBezTo>
                    <a:pt x="20511" y="14359"/>
                    <a:pt x="20255" y="14328"/>
                    <a:pt x="20008" y="14253"/>
                  </a:cubicBezTo>
                  <a:cubicBezTo>
                    <a:pt x="19528" y="14107"/>
                    <a:pt x="18552" y="14042"/>
                    <a:pt x="14350" y="13873"/>
                  </a:cubicBezTo>
                  <a:cubicBezTo>
                    <a:pt x="11082" y="13741"/>
                    <a:pt x="10896" y="13666"/>
                    <a:pt x="11712" y="12814"/>
                  </a:cubicBezTo>
                  <a:cubicBezTo>
                    <a:pt x="12713" y="11768"/>
                    <a:pt x="14879" y="9466"/>
                    <a:pt x="15398" y="8896"/>
                  </a:cubicBezTo>
                  <a:cubicBezTo>
                    <a:pt x="15714" y="8549"/>
                    <a:pt x="16311" y="7905"/>
                    <a:pt x="16724" y="7467"/>
                  </a:cubicBezTo>
                  <a:cubicBezTo>
                    <a:pt x="17137" y="7029"/>
                    <a:pt x="17560" y="6550"/>
                    <a:pt x="17664" y="6403"/>
                  </a:cubicBezTo>
                  <a:cubicBezTo>
                    <a:pt x="17768" y="6257"/>
                    <a:pt x="17896" y="6125"/>
                    <a:pt x="17948" y="6111"/>
                  </a:cubicBezTo>
                  <a:cubicBezTo>
                    <a:pt x="18074" y="6075"/>
                    <a:pt x="18324" y="5789"/>
                    <a:pt x="18399" y="5592"/>
                  </a:cubicBezTo>
                  <a:cubicBezTo>
                    <a:pt x="18435" y="5497"/>
                    <a:pt x="18375" y="5437"/>
                    <a:pt x="18252" y="5444"/>
                  </a:cubicBezTo>
                  <a:cubicBezTo>
                    <a:pt x="18077" y="5453"/>
                    <a:pt x="18036" y="5351"/>
                    <a:pt x="17987" y="4789"/>
                  </a:cubicBezTo>
                  <a:cubicBezTo>
                    <a:pt x="17954" y="4423"/>
                    <a:pt x="17961" y="3942"/>
                    <a:pt x="18002" y="3719"/>
                  </a:cubicBezTo>
                  <a:cubicBezTo>
                    <a:pt x="18073" y="3330"/>
                    <a:pt x="18057" y="3304"/>
                    <a:pt x="17586" y="3096"/>
                  </a:cubicBezTo>
                  <a:cubicBezTo>
                    <a:pt x="16656" y="2684"/>
                    <a:pt x="15675" y="2258"/>
                    <a:pt x="15533" y="2207"/>
                  </a:cubicBezTo>
                  <a:cubicBezTo>
                    <a:pt x="15455" y="2179"/>
                    <a:pt x="14965" y="1986"/>
                    <a:pt x="14444" y="1778"/>
                  </a:cubicBezTo>
                  <a:cubicBezTo>
                    <a:pt x="13924" y="1571"/>
                    <a:pt x="13464" y="1453"/>
                    <a:pt x="13423" y="1517"/>
                  </a:cubicBezTo>
                  <a:cubicBezTo>
                    <a:pt x="13382" y="1581"/>
                    <a:pt x="13510" y="1708"/>
                    <a:pt x="13707" y="1796"/>
                  </a:cubicBezTo>
                  <a:cubicBezTo>
                    <a:pt x="14265" y="2049"/>
                    <a:pt x="15493" y="2568"/>
                    <a:pt x="16476" y="2969"/>
                  </a:cubicBezTo>
                  <a:cubicBezTo>
                    <a:pt x="17645" y="3445"/>
                    <a:pt x="17729" y="3517"/>
                    <a:pt x="17620" y="3963"/>
                  </a:cubicBezTo>
                  <a:cubicBezTo>
                    <a:pt x="17573" y="4157"/>
                    <a:pt x="17547" y="4339"/>
                    <a:pt x="17562" y="4368"/>
                  </a:cubicBezTo>
                  <a:cubicBezTo>
                    <a:pt x="17577" y="4396"/>
                    <a:pt x="17615" y="4638"/>
                    <a:pt x="17648" y="4903"/>
                  </a:cubicBezTo>
                  <a:lnTo>
                    <a:pt x="17707" y="5386"/>
                  </a:lnTo>
                  <a:lnTo>
                    <a:pt x="14998" y="7454"/>
                  </a:lnTo>
                  <a:cubicBezTo>
                    <a:pt x="13509" y="8591"/>
                    <a:pt x="12251" y="9521"/>
                    <a:pt x="12204" y="9521"/>
                  </a:cubicBezTo>
                  <a:cubicBezTo>
                    <a:pt x="12055" y="9521"/>
                    <a:pt x="12017" y="9145"/>
                    <a:pt x="12122" y="8715"/>
                  </a:cubicBezTo>
                  <a:cubicBezTo>
                    <a:pt x="12185" y="8457"/>
                    <a:pt x="12189" y="8239"/>
                    <a:pt x="12133" y="8134"/>
                  </a:cubicBezTo>
                  <a:cubicBezTo>
                    <a:pt x="12062" y="7999"/>
                    <a:pt x="12059" y="7228"/>
                    <a:pt x="12127" y="5898"/>
                  </a:cubicBezTo>
                  <a:cubicBezTo>
                    <a:pt x="12143" y="5569"/>
                    <a:pt x="12055" y="5204"/>
                    <a:pt x="11882" y="4894"/>
                  </a:cubicBezTo>
                  <a:cubicBezTo>
                    <a:pt x="11783" y="4715"/>
                    <a:pt x="11700" y="4534"/>
                    <a:pt x="11699" y="4493"/>
                  </a:cubicBezTo>
                  <a:cubicBezTo>
                    <a:pt x="11698" y="4452"/>
                    <a:pt x="11580" y="4180"/>
                    <a:pt x="11436" y="3888"/>
                  </a:cubicBezTo>
                  <a:cubicBezTo>
                    <a:pt x="11293" y="3596"/>
                    <a:pt x="11177" y="3287"/>
                    <a:pt x="11177" y="3201"/>
                  </a:cubicBezTo>
                  <a:cubicBezTo>
                    <a:pt x="11177" y="3116"/>
                    <a:pt x="11110" y="3007"/>
                    <a:pt x="11028" y="2958"/>
                  </a:cubicBezTo>
                  <a:cubicBezTo>
                    <a:pt x="10947" y="2910"/>
                    <a:pt x="10905" y="2807"/>
                    <a:pt x="10936" y="2731"/>
                  </a:cubicBezTo>
                  <a:cubicBezTo>
                    <a:pt x="10970" y="2644"/>
                    <a:pt x="10882" y="2640"/>
                    <a:pt x="10706" y="2718"/>
                  </a:cubicBezTo>
                  <a:cubicBezTo>
                    <a:pt x="10437" y="2839"/>
                    <a:pt x="10223" y="2680"/>
                    <a:pt x="10362" y="2463"/>
                  </a:cubicBezTo>
                  <a:cubicBezTo>
                    <a:pt x="10394" y="2414"/>
                    <a:pt x="10349" y="2254"/>
                    <a:pt x="10265" y="2107"/>
                  </a:cubicBezTo>
                  <a:cubicBezTo>
                    <a:pt x="10178" y="1958"/>
                    <a:pt x="10133" y="1711"/>
                    <a:pt x="10161" y="1541"/>
                  </a:cubicBezTo>
                  <a:cubicBezTo>
                    <a:pt x="10189" y="1376"/>
                    <a:pt x="10175" y="1276"/>
                    <a:pt x="10130" y="1320"/>
                  </a:cubicBezTo>
                  <a:cubicBezTo>
                    <a:pt x="10085" y="1363"/>
                    <a:pt x="9907" y="1306"/>
                    <a:pt x="9734" y="1193"/>
                  </a:cubicBezTo>
                  <a:cubicBezTo>
                    <a:pt x="9584" y="1095"/>
                    <a:pt x="9439" y="1054"/>
                    <a:pt x="9319" y="1072"/>
                  </a:cubicBezTo>
                  <a:close/>
                </a:path>
              </a:pathLst>
            </a:custGeom>
            <a:ln w="12700" cap="flat">
              <a:noFill/>
              <a:miter lim="400000"/>
            </a:ln>
            <a:effectLst/>
          </p:spPr>
        </p:pic>
        <p:sp>
          <p:nvSpPr>
            <p:cNvPr id="415" name="James Webb Space Telescope (will be launched in 2021)"/>
            <p:cNvSpPr txBox="1"/>
            <p:nvPr/>
          </p:nvSpPr>
          <p:spPr>
            <a:xfrm>
              <a:off x="2441835" y="8442732"/>
              <a:ext cx="7138580" cy="171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3">
                      <a:satOff val="18648"/>
                      <a:lumOff val="5971"/>
                    </a:schemeClr>
                  </a:solidFill>
                  <a:latin typeface="Papyrus"/>
                  <a:ea typeface="Papyrus"/>
                  <a:cs typeface="Papyrus"/>
                  <a:sym typeface="Papyrus"/>
                </a:defRPr>
              </a:lvl1pPr>
            </a:lstStyle>
            <a:p>
              <a:pPr/>
              <a:r>
                <a:t>James Webb Space Telescope (will be launched in 2021)</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16"/>
                                        </p:tgtEl>
                                        <p:attrNameLst>
                                          <p:attrName>style.visibility</p:attrName>
                                        </p:attrNameLst>
                                      </p:cBhvr>
                                      <p:to>
                                        <p:strVal val="visible"/>
                                      </p:to>
                                    </p:set>
                                  </p:childTnLst>
                                </p:cTn>
                              </p:par>
                            </p:childTnLst>
                          </p:cTn>
                        </p:par>
                        <p:par>
                          <p:cTn id="10" fill="hold">
                            <p:stCondLst>
                              <p:cond delay="0"/>
                            </p:stCondLst>
                            <p:childTnLst>
                              <p:par>
                                <p:cTn id="11" presetClass="emph" nodeType="withEffect" presetID="9" grpId="3" fill="hold">
                                  <p:stCondLst>
                                    <p:cond delay="0"/>
                                  </p:stCondLst>
                                  <p:childTnLst>
                                    <p:set>
                                      <p:cBhvr>
                                        <p:cTn id="12" dur="indefinite" fill="hold"/>
                                        <p:tgtEl>
                                          <p:spTgt spid="408"/>
                                        </p:tgtEl>
                                        <p:attrNameLst>
                                          <p:attrName>style.opacity</p:attrName>
                                        </p:attrNameLst>
                                      </p:cBhvr>
                                      <p:to>
                                        <p:strVal val="0.30"/>
                                      </p:to>
                                    </p:set>
                                    <p:animEffect filter="image" prLst="opacity: 0.30; ">
                                      <p:cBhvr>
                                        <p:cTn id="13" dur="indefinite" fill="hold"/>
                                        <p:tgtEl>
                                          <p:spTgt spid="408"/>
                                        </p:tgtEl>
                                      </p:cBhvr>
                                    </p:animEffect>
                                  </p:childTnLst>
                                </p:cTn>
                              </p:par>
                            </p:childTnLst>
                          </p:cTn>
                        </p:par>
                        <p:par>
                          <p:cTn id="14" fill="hold">
                            <p:stCondLst>
                              <p:cond delay="0"/>
                            </p:stCondLst>
                            <p:childTnLst>
                              <p:par>
                                <p:cTn id="15" presetClass="emph" nodeType="withEffect" presetID="9" grpId="4" fill="hold">
                                  <p:stCondLst>
                                    <p:cond delay="0"/>
                                  </p:stCondLst>
                                  <p:childTnLst>
                                    <p:set>
                                      <p:cBhvr>
                                        <p:cTn id="16" dur="indefinite" fill="hold"/>
                                        <p:tgtEl>
                                          <p:spTgt spid="410"/>
                                        </p:tgtEl>
                                        <p:attrNameLst>
                                          <p:attrName>style.opacity</p:attrName>
                                        </p:attrNameLst>
                                      </p:cBhvr>
                                      <p:to>
                                        <p:strVal val="0.30"/>
                                      </p:to>
                                    </p:set>
                                    <p:animEffect filter="image" prLst="opacity: 0.30; ">
                                      <p:cBhvr>
                                        <p:cTn id="17" dur="indefinite" fill="hold"/>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3" grpId="1"/>
      <p:bldP build="whole" bldLvl="1" animBg="1" rev="0" advAuto="0" spid="416" grpId="2"/>
      <p:bldP build="whole" bldLvl="1" animBg="1" rev="0" advAuto="0" spid="408" grpId="3"/>
      <p:bldP build="whole" bldLvl="1" animBg="1" rev="0" advAuto="0" spid="410"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9" name="continuous-absorption-line-and-emission-line-spectra-argon-gas-frequency-communication-signal-line-22-wow-data.jpg" descr="continuous-absorption-line-and-emission-line-spectra-argon-gas-frequency-communication-signal-line-22-wow-data.jpg"/>
          <p:cNvPicPr>
            <a:picLocks noChangeAspect="1"/>
          </p:cNvPicPr>
          <p:nvPr/>
        </p:nvPicPr>
        <p:blipFill>
          <a:blip r:embed="rId3">
            <a:extLst/>
          </a:blip>
          <a:stretch>
            <a:fillRect/>
          </a:stretch>
        </p:blipFill>
        <p:spPr>
          <a:xfrm>
            <a:off x="2870200" y="1720248"/>
            <a:ext cx="18536516" cy="11145375"/>
          </a:xfrm>
          <a:prstGeom prst="rect">
            <a:avLst/>
          </a:prstGeom>
          <a:ln w="12700">
            <a:miter lim="400000"/>
          </a:ln>
        </p:spPr>
      </p:pic>
      <p:sp>
        <p:nvSpPr>
          <p:cNvPr id="420" name="What do we look for?"/>
          <p:cNvSpPr txBox="1"/>
          <p:nvPr/>
        </p:nvSpPr>
        <p:spPr>
          <a:xfrm>
            <a:off x="2420412" y="233626"/>
            <a:ext cx="1267024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What do we look for?</a:t>
            </a:r>
          </a:p>
        </p:txBody>
      </p:sp>
      <p:sp>
        <p:nvSpPr>
          <p:cNvPr id="421" name="Spectra"/>
          <p:cNvSpPr txBox="1"/>
          <p:nvPr/>
        </p:nvSpPr>
        <p:spPr>
          <a:xfrm>
            <a:off x="14321973" y="233626"/>
            <a:ext cx="3319166" cy="1514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FFFFFF"/>
                </a:solidFill>
                <a:latin typeface="Papyrus"/>
                <a:ea typeface="Papyrus"/>
                <a:cs typeface="Papyrus"/>
                <a:sym typeface="Papyrus"/>
              </a:defRPr>
            </a:lvl1pPr>
          </a:lstStyle>
          <a:p>
            <a:pPr/>
            <a:r>
              <a:t>Spectra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lide Number"/>
          <p:cNvSpPr txBox="1"/>
          <p:nvPr>
            <p:ph type="sldNum" sz="quarter" idx="2"/>
          </p:nvPr>
        </p:nvSpPr>
        <p:spPr>
          <a:xfrm>
            <a:off x="12060670" y="13144301"/>
            <a:ext cx="358776"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About Me"/>
          <p:cNvSpPr txBox="1"/>
          <p:nvPr/>
        </p:nvSpPr>
        <p:spPr>
          <a:xfrm>
            <a:off x="5904935" y="580098"/>
            <a:ext cx="1267024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About Me</a:t>
            </a:r>
          </a:p>
        </p:txBody>
      </p:sp>
      <p:sp>
        <p:nvSpPr>
          <p:cNvPr id="188" name="Who am  I?…"/>
          <p:cNvSpPr txBox="1"/>
          <p:nvPr/>
        </p:nvSpPr>
        <p:spPr>
          <a:xfrm>
            <a:off x="1103750" y="1874798"/>
            <a:ext cx="12494196" cy="10836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864305" indent="-864305" algn="l" defTabSz="457200">
              <a:lnSpc>
                <a:spcPts val="13300"/>
              </a:lnSpc>
              <a:buSzPct val="75000"/>
              <a:buChar char="•"/>
              <a:defRPr sz="4700">
                <a:solidFill>
                  <a:schemeClr val="accent3">
                    <a:satOff val="18648"/>
                    <a:lumOff val="5971"/>
                  </a:schemeClr>
                </a:solidFill>
                <a:latin typeface="Papyrus"/>
                <a:ea typeface="Papyrus"/>
                <a:cs typeface="Papyrus"/>
                <a:sym typeface="Papyrus"/>
              </a:defRPr>
            </a:pPr>
            <a:r>
              <a:t>Who am  I? </a:t>
            </a:r>
          </a:p>
          <a:p>
            <a:pPr lvl="8" algn="l" defTabSz="457200">
              <a:lnSpc>
                <a:spcPts val="13300"/>
              </a:lnSpc>
              <a:defRPr sz="4700">
                <a:solidFill>
                  <a:srgbClr val="FFFFFF"/>
                </a:solidFill>
                <a:latin typeface="Papyrus"/>
                <a:ea typeface="Papyrus"/>
                <a:cs typeface="Papyrus"/>
                <a:sym typeface="Papyrus"/>
              </a:defRPr>
            </a:pPr>
            <a:r>
              <a:t>Recently completed PhD from Australian National University</a:t>
            </a:r>
          </a:p>
          <a:p>
            <a:pPr marL="864305" indent="-864305" algn="l" defTabSz="457200">
              <a:lnSpc>
                <a:spcPts val="13300"/>
              </a:lnSpc>
              <a:buSzPct val="75000"/>
              <a:buChar char="•"/>
              <a:defRPr sz="4700">
                <a:solidFill>
                  <a:srgbClr val="FFFFFF"/>
                </a:solidFill>
                <a:latin typeface="Papyrus"/>
                <a:ea typeface="Papyrus"/>
                <a:cs typeface="Papyrus"/>
                <a:sym typeface="Papyrus"/>
              </a:defRPr>
            </a:pPr>
          </a:p>
          <a:p>
            <a:pPr marL="864305" indent="-864305" algn="l" defTabSz="457200">
              <a:lnSpc>
                <a:spcPts val="13300"/>
              </a:lnSpc>
              <a:buSzPct val="75000"/>
              <a:buChar char="•"/>
              <a:defRPr sz="4700">
                <a:solidFill>
                  <a:schemeClr val="accent3">
                    <a:satOff val="18648"/>
                    <a:lumOff val="5971"/>
                  </a:schemeClr>
                </a:solidFill>
                <a:latin typeface="Papyrus"/>
                <a:ea typeface="Papyrus"/>
                <a:cs typeface="Papyrus"/>
                <a:sym typeface="Papyrus"/>
              </a:defRPr>
            </a:pPr>
            <a:r>
              <a:t>What do I research on?</a:t>
            </a:r>
          </a:p>
          <a:p>
            <a:pPr lvl="8" algn="l" defTabSz="457200">
              <a:lnSpc>
                <a:spcPts val="13300"/>
              </a:lnSpc>
              <a:defRPr sz="4700">
                <a:solidFill>
                  <a:srgbClr val="FFFFFF"/>
                </a:solidFill>
                <a:latin typeface="Papyrus"/>
                <a:ea typeface="Papyrus"/>
                <a:cs typeface="Papyrus"/>
                <a:sym typeface="Papyrus"/>
              </a:defRPr>
            </a:pPr>
            <a:r>
              <a:t>I look back in time to find building blocks of life </a:t>
            </a:r>
          </a:p>
          <a:p>
            <a:pPr lvl="3" marL="2197805" indent="-864305" algn="l" defTabSz="457200">
              <a:lnSpc>
                <a:spcPts val="13300"/>
              </a:lnSpc>
              <a:buSzPct val="75000"/>
              <a:buChar char="•"/>
              <a:defRPr sz="4700">
                <a:solidFill>
                  <a:srgbClr val="FFFFFF"/>
                </a:solidFill>
                <a:latin typeface="Papyrus"/>
                <a:ea typeface="Papyrus"/>
                <a:cs typeface="Papyrus"/>
                <a:sym typeface="Papyrus"/>
              </a:defRPr>
            </a:pPr>
          </a:p>
          <a:p>
            <a:pPr marL="864305" indent="-864305" algn="l" defTabSz="457200">
              <a:lnSpc>
                <a:spcPts val="13300"/>
              </a:lnSpc>
              <a:buSzPct val="75000"/>
              <a:buChar char="•"/>
              <a:defRPr sz="4700">
                <a:solidFill>
                  <a:schemeClr val="accent3">
                    <a:satOff val="18648"/>
                    <a:lumOff val="5971"/>
                  </a:schemeClr>
                </a:solidFill>
                <a:latin typeface="Papyrus"/>
                <a:ea typeface="Papyrus"/>
                <a:cs typeface="Papyrus"/>
                <a:sym typeface="Papyrus"/>
              </a:defRPr>
            </a:pPr>
            <a:r>
              <a:t>What am I going to do today?</a:t>
            </a:r>
          </a:p>
          <a:p>
            <a:pPr lvl="7" algn="l" defTabSz="457200">
              <a:lnSpc>
                <a:spcPts val="13300"/>
              </a:lnSpc>
              <a:defRPr sz="4700">
                <a:solidFill>
                  <a:srgbClr val="FFFFFF"/>
                </a:solidFill>
                <a:latin typeface="Papyrus"/>
                <a:ea typeface="Papyrus"/>
                <a:cs typeface="Papyrus"/>
                <a:sym typeface="Papyrus"/>
              </a:defRPr>
            </a:pPr>
            <a:r>
              <a:t>Demonstrate how we can study evolution of galaxies using observations</a:t>
            </a:r>
          </a:p>
        </p:txBody>
      </p:sp>
      <p:pic>
        <p:nvPicPr>
          <p:cNvPr id="189" name="50231604_2194159120634222_5346178189716619264_o.jpg" descr="50231604_2194159120634222_5346178189716619264_o.jpg"/>
          <p:cNvPicPr>
            <a:picLocks noChangeAspect="1"/>
          </p:cNvPicPr>
          <p:nvPr/>
        </p:nvPicPr>
        <p:blipFill>
          <a:blip r:embed="rId3">
            <a:extLst/>
          </a:blip>
          <a:srcRect l="17564" t="0" r="21275" b="0"/>
          <a:stretch>
            <a:fillRect/>
          </a:stretch>
        </p:blipFill>
        <p:spPr>
          <a:xfrm>
            <a:off x="13574875" y="1760300"/>
            <a:ext cx="10153704" cy="11065171"/>
          </a:xfrm>
          <a:prstGeom prst="rect">
            <a:avLst/>
          </a:prstGeom>
          <a:ln w="12700">
            <a:miter lim="400000"/>
          </a:ln>
        </p:spPr>
      </p:pic>
      <p:sp>
        <p:nvSpPr>
          <p:cNvPr id="190" name="Courtesy: Ryan Ridden-Harper"/>
          <p:cNvSpPr txBox="1"/>
          <p:nvPr/>
        </p:nvSpPr>
        <p:spPr>
          <a:xfrm>
            <a:off x="20046455" y="12377897"/>
            <a:ext cx="3585339"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i="1" sz="2000">
                <a:latin typeface="Times Roman"/>
                <a:ea typeface="Times Roman"/>
                <a:cs typeface="Times Roman"/>
                <a:sym typeface="Times Roman"/>
              </a:defRPr>
            </a:lvl1pPr>
          </a:lstStyle>
          <a:p>
            <a:pPr/>
            <a:r>
              <a:t>Courtesy: Ryan Ridden-Harper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6" name="Emission vs absorption lines"/>
          <p:cNvSpPr txBox="1"/>
          <p:nvPr/>
        </p:nvSpPr>
        <p:spPr>
          <a:xfrm>
            <a:off x="5622997" y="391758"/>
            <a:ext cx="1267024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Emission vs absorption lines</a:t>
            </a:r>
          </a:p>
        </p:txBody>
      </p:sp>
      <p:pic>
        <p:nvPicPr>
          <p:cNvPr id="427" name="emlinespec.gif" descr="emlinespec.gif"/>
          <p:cNvPicPr>
            <a:picLocks noChangeAspect="0"/>
          </p:cNvPicPr>
          <p:nvPr/>
        </p:nvPicPr>
        <p:blipFill>
          <a:blip r:embed="rId3">
            <a:extLst/>
          </a:blip>
          <a:stretch>
            <a:fillRect/>
          </a:stretch>
        </p:blipFill>
        <p:spPr>
          <a:xfrm>
            <a:off x="4759717" y="2097328"/>
            <a:ext cx="14396804" cy="10793851"/>
          </a:xfrm>
          <a:prstGeom prst="rect">
            <a:avLst/>
          </a:prstGeom>
          <a:ln w="12700">
            <a:miter lim="400000"/>
          </a:ln>
        </p:spPr>
      </p:pic>
      <p:sp>
        <p:nvSpPr>
          <p:cNvPr id="428" name="Credits: G. Rieke, University of Arizona"/>
          <p:cNvSpPr txBox="1"/>
          <p:nvPr/>
        </p:nvSpPr>
        <p:spPr>
          <a:xfrm>
            <a:off x="19421991" y="12071501"/>
            <a:ext cx="4711669"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i="1" sz="3000">
                <a:solidFill>
                  <a:srgbClr val="FFFFFF"/>
                </a:solidFill>
                <a:latin typeface="Helvetica"/>
                <a:ea typeface="Helvetica"/>
                <a:cs typeface="Helvetica"/>
                <a:sym typeface="Helvetica"/>
              </a:defRPr>
            </a:lvl1pPr>
          </a:lstStyle>
          <a:p>
            <a:pPr/>
            <a:r>
              <a:t>Credits: G. Rieke, University of Arizona</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3" name="How do emission lines originate?"/>
          <p:cNvSpPr txBox="1"/>
          <p:nvPr/>
        </p:nvSpPr>
        <p:spPr>
          <a:xfrm>
            <a:off x="5606707" y="40014"/>
            <a:ext cx="13676609"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How do emission lines originate?</a:t>
            </a:r>
          </a:p>
        </p:txBody>
      </p:sp>
      <p:grpSp>
        <p:nvGrpSpPr>
          <p:cNvPr id="443" name="Group"/>
          <p:cNvGrpSpPr/>
          <p:nvPr/>
        </p:nvGrpSpPr>
        <p:grpSpPr>
          <a:xfrm>
            <a:off x="5845609" y="4749837"/>
            <a:ext cx="4237563" cy="4237563"/>
            <a:chOff x="-38100" y="-38100"/>
            <a:chExt cx="4237561" cy="4237561"/>
          </a:xfrm>
        </p:grpSpPr>
        <p:pic>
          <p:nvPicPr>
            <p:cNvPr id="434" name="Circle Circle" descr="Circle Circle"/>
            <p:cNvPicPr>
              <a:picLocks noChangeAspect="0"/>
            </p:cNvPicPr>
            <p:nvPr/>
          </p:nvPicPr>
          <p:blipFill>
            <a:blip r:embed="rId2">
              <a:extLst/>
            </a:blip>
            <a:stretch>
              <a:fillRect/>
            </a:stretch>
          </p:blipFill>
          <p:spPr>
            <a:xfrm>
              <a:off x="1284263" y="1284263"/>
              <a:ext cx="1592835" cy="1592835"/>
            </a:xfrm>
            <a:prstGeom prst="rect">
              <a:avLst/>
            </a:prstGeom>
            <a:effectLst/>
          </p:spPr>
        </p:pic>
        <p:pic>
          <p:nvPicPr>
            <p:cNvPr id="436" name="Circle Circle" descr="Circle Circle"/>
            <p:cNvPicPr>
              <a:picLocks noChangeAspect="0"/>
            </p:cNvPicPr>
            <p:nvPr/>
          </p:nvPicPr>
          <p:blipFill>
            <a:blip r:embed="rId3">
              <a:extLst/>
            </a:blip>
            <a:stretch>
              <a:fillRect/>
            </a:stretch>
          </p:blipFill>
          <p:spPr>
            <a:xfrm>
              <a:off x="-38100" y="-38100"/>
              <a:ext cx="4237562" cy="4237562"/>
            </a:xfrm>
            <a:prstGeom prst="rect">
              <a:avLst/>
            </a:prstGeom>
            <a:effectLst/>
          </p:spPr>
        </p:pic>
        <p:grpSp>
          <p:nvGrpSpPr>
            <p:cNvPr id="440" name="Circle"/>
            <p:cNvGrpSpPr/>
            <p:nvPr/>
          </p:nvGrpSpPr>
          <p:grpSpPr>
            <a:xfrm>
              <a:off x="1803098" y="1803098"/>
              <a:ext cx="555166" cy="555166"/>
              <a:chOff x="0" y="0"/>
              <a:chExt cx="555164" cy="555164"/>
            </a:xfrm>
          </p:grpSpPr>
          <p:sp>
            <p:nvSpPr>
              <p:cNvPr id="439" name="Circle"/>
              <p:cNvSpPr/>
              <p:nvPr/>
            </p:nvSpPr>
            <p:spPr>
              <a:xfrm>
                <a:off x="38100" y="38100"/>
                <a:ext cx="478965" cy="478965"/>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438" name="Circle Circle" descr="Circle Circle"/>
              <p:cNvPicPr>
                <a:picLocks noChangeAspect="0"/>
              </p:cNvPicPr>
              <p:nvPr/>
            </p:nvPicPr>
            <p:blipFill>
              <a:blip r:embed="rId4">
                <a:extLst/>
              </a:blip>
              <a:stretch>
                <a:fillRect/>
              </a:stretch>
            </p:blipFill>
            <p:spPr>
              <a:xfrm>
                <a:off x="-1" y="-1"/>
                <a:ext cx="555166" cy="555166"/>
              </a:xfrm>
              <a:prstGeom prst="rect">
                <a:avLst/>
              </a:prstGeom>
              <a:effectLst/>
            </p:spPr>
          </p:pic>
        </p:grpSp>
        <p:pic>
          <p:nvPicPr>
            <p:cNvPr id="441" name="Circle Circle" descr="Circle Circle"/>
            <p:cNvPicPr>
              <a:picLocks noChangeAspect="0"/>
            </p:cNvPicPr>
            <p:nvPr/>
          </p:nvPicPr>
          <p:blipFill>
            <a:blip r:embed="rId5">
              <a:extLst/>
            </a:blip>
            <a:stretch>
              <a:fillRect/>
            </a:stretch>
          </p:blipFill>
          <p:spPr>
            <a:xfrm>
              <a:off x="589186" y="589186"/>
              <a:ext cx="2982990" cy="2982990"/>
            </a:xfrm>
            <a:prstGeom prst="rect">
              <a:avLst/>
            </a:prstGeom>
            <a:effectLst/>
          </p:spPr>
        </p:pic>
      </p:grpSp>
      <p:sp>
        <p:nvSpPr>
          <p:cNvPr id="444" name="Circle"/>
          <p:cNvSpPr/>
          <p:nvPr/>
        </p:nvSpPr>
        <p:spPr>
          <a:xfrm>
            <a:off x="8166324" y="6031397"/>
            <a:ext cx="331495" cy="331495"/>
          </a:xfrm>
          <a:prstGeom prst="ellipse">
            <a:avLst/>
          </a:prstGeom>
          <a:solidFill>
            <a:schemeClr val="accent3">
              <a:satOff val="18648"/>
              <a:lumOff val="5971"/>
            </a:schemeClr>
          </a:solidFill>
          <a:ln w="38100">
            <a:solidFill>
              <a:schemeClr val="accent5">
                <a:hueOff val="-176146"/>
                <a:satOff val="3665"/>
                <a:lumOff val="-13986"/>
              </a:schemeClr>
            </a:solidFill>
            <a:miter lim="400000"/>
          </a:ln>
        </p:spPr>
        <p:txBody>
          <a:bodyPr lIns="71437" tIns="71437" rIns="71437" bIns="71437" anchor="ctr"/>
          <a:lstStyle/>
          <a:p>
            <a:pPr>
              <a:defRPr sz="3200">
                <a:solidFill>
                  <a:srgbClr val="FFFFFF"/>
                </a:solidFill>
              </a:defRPr>
            </a:pPr>
          </a:p>
        </p:txBody>
      </p:sp>
      <p:sp>
        <p:nvSpPr>
          <p:cNvPr id="445" name="Ground-state atom"/>
          <p:cNvSpPr txBox="1"/>
          <p:nvPr/>
        </p:nvSpPr>
        <p:spPr>
          <a:xfrm>
            <a:off x="5382748" y="9093681"/>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Ground-state atom</a:t>
            </a:r>
          </a:p>
        </p:txBody>
      </p:sp>
      <p:sp>
        <p:nvSpPr>
          <p:cNvPr id="446" name="Ion"/>
          <p:cNvSpPr txBox="1"/>
          <p:nvPr/>
        </p:nvSpPr>
        <p:spPr>
          <a:xfrm>
            <a:off x="16767568" y="11136877"/>
            <a:ext cx="5595308"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Ion</a:t>
            </a:r>
          </a:p>
        </p:txBody>
      </p:sp>
      <p:grpSp>
        <p:nvGrpSpPr>
          <p:cNvPr id="453" name="Group"/>
          <p:cNvGrpSpPr/>
          <p:nvPr/>
        </p:nvGrpSpPr>
        <p:grpSpPr>
          <a:xfrm>
            <a:off x="859954" y="6210325"/>
            <a:ext cx="4546759" cy="1878940"/>
            <a:chOff x="0" y="-125027"/>
            <a:chExt cx="4546758" cy="1878938"/>
          </a:xfrm>
        </p:grpSpPr>
        <p:grpSp>
          <p:nvGrpSpPr>
            <p:cNvPr id="451" name="Group"/>
            <p:cNvGrpSpPr/>
            <p:nvPr/>
          </p:nvGrpSpPr>
          <p:grpSpPr>
            <a:xfrm rot="21600000">
              <a:off x="141347" y="-125027"/>
              <a:ext cx="4308213" cy="946434"/>
              <a:chOff x="-63499" y="-125026"/>
              <a:chExt cx="4308211" cy="946433"/>
            </a:xfrm>
          </p:grpSpPr>
          <p:pic>
            <p:nvPicPr>
              <p:cNvPr id="447" name="Shape Shape" descr="Shape Shape"/>
              <p:cNvPicPr>
                <a:picLocks noChangeAspect="0"/>
              </p:cNvPicPr>
              <p:nvPr/>
            </p:nvPicPr>
            <p:blipFill>
              <a:blip r:embed="rId6">
                <a:extLst/>
              </a:blip>
              <a:stretch>
                <a:fillRect/>
              </a:stretch>
            </p:blipFill>
            <p:spPr>
              <a:xfrm>
                <a:off x="-63500" y="184542"/>
                <a:ext cx="3471990" cy="451670"/>
              </a:xfrm>
              <a:prstGeom prst="rect">
                <a:avLst/>
              </a:prstGeom>
              <a:effectLst/>
            </p:spPr>
          </p:pic>
          <p:pic>
            <p:nvPicPr>
              <p:cNvPr id="449" name="Arrow Arrow" descr="Arrow Arrow"/>
              <p:cNvPicPr>
                <a:picLocks noChangeAspect="0"/>
              </p:cNvPicPr>
              <p:nvPr/>
            </p:nvPicPr>
            <p:blipFill>
              <a:blip r:embed="rId7">
                <a:extLst/>
              </a:blip>
              <a:stretch>
                <a:fillRect/>
              </a:stretch>
            </p:blipFill>
            <p:spPr>
              <a:xfrm>
                <a:off x="3358650" y="-125027"/>
                <a:ext cx="886062" cy="946434"/>
              </a:xfrm>
              <a:prstGeom prst="rect">
                <a:avLst/>
              </a:prstGeom>
              <a:effectLst/>
            </p:spPr>
          </p:pic>
        </p:grpSp>
        <p:sp>
          <p:nvSpPr>
            <p:cNvPr id="452" name="Photon"/>
            <p:cNvSpPr txBox="1"/>
            <p:nvPr/>
          </p:nvSpPr>
          <p:spPr>
            <a:xfrm>
              <a:off x="0" y="823636"/>
              <a:ext cx="4546759"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3">
                      <a:satOff val="18648"/>
                      <a:lumOff val="5971"/>
                    </a:schemeClr>
                  </a:solidFill>
                  <a:latin typeface="Papyrus"/>
                  <a:ea typeface="Papyrus"/>
                  <a:cs typeface="Papyrus"/>
                  <a:sym typeface="Papyrus"/>
                </a:defRPr>
              </a:lvl1pPr>
            </a:lstStyle>
            <a:p>
              <a:pPr/>
              <a:r>
                <a:t>Photon</a:t>
              </a:r>
            </a:p>
          </p:txBody>
        </p:sp>
      </p:grpSp>
      <p:sp>
        <p:nvSpPr>
          <p:cNvPr id="454" name="Photo-ionisation"/>
          <p:cNvSpPr txBox="1"/>
          <p:nvPr/>
        </p:nvSpPr>
        <p:spPr>
          <a:xfrm>
            <a:off x="5606707" y="1154526"/>
            <a:ext cx="13676609"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Photo-ionisation</a:t>
            </a:r>
          </a:p>
        </p:txBody>
      </p:sp>
      <p:sp>
        <p:nvSpPr>
          <p:cNvPr id="455" name="Free electron"/>
          <p:cNvSpPr txBox="1"/>
          <p:nvPr/>
        </p:nvSpPr>
        <p:spPr>
          <a:xfrm>
            <a:off x="16352966" y="2851239"/>
            <a:ext cx="5595308"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Free electron</a:t>
            </a:r>
          </a:p>
        </p:txBody>
      </p:sp>
      <p:grpSp>
        <p:nvGrpSpPr>
          <p:cNvPr id="465" name="Group"/>
          <p:cNvGrpSpPr/>
          <p:nvPr/>
        </p:nvGrpSpPr>
        <p:grpSpPr>
          <a:xfrm>
            <a:off x="5845609" y="4749837"/>
            <a:ext cx="4237563" cy="4237563"/>
            <a:chOff x="-38100" y="-38100"/>
            <a:chExt cx="4237561" cy="4237561"/>
          </a:xfrm>
        </p:grpSpPr>
        <p:pic>
          <p:nvPicPr>
            <p:cNvPr id="456" name="Circle Circle" descr="Circle Circle"/>
            <p:cNvPicPr>
              <a:picLocks noChangeAspect="0"/>
            </p:cNvPicPr>
            <p:nvPr/>
          </p:nvPicPr>
          <p:blipFill>
            <a:blip r:embed="rId2">
              <a:extLst/>
            </a:blip>
            <a:stretch>
              <a:fillRect/>
            </a:stretch>
          </p:blipFill>
          <p:spPr>
            <a:xfrm>
              <a:off x="1284263" y="1284263"/>
              <a:ext cx="1592835" cy="1592835"/>
            </a:xfrm>
            <a:prstGeom prst="rect">
              <a:avLst/>
            </a:prstGeom>
            <a:effectLst/>
          </p:spPr>
        </p:pic>
        <p:pic>
          <p:nvPicPr>
            <p:cNvPr id="458" name="Circle Circle" descr="Circle Circle"/>
            <p:cNvPicPr>
              <a:picLocks noChangeAspect="0"/>
            </p:cNvPicPr>
            <p:nvPr/>
          </p:nvPicPr>
          <p:blipFill>
            <a:blip r:embed="rId3">
              <a:extLst/>
            </a:blip>
            <a:stretch>
              <a:fillRect/>
            </a:stretch>
          </p:blipFill>
          <p:spPr>
            <a:xfrm>
              <a:off x="-38100" y="-38100"/>
              <a:ext cx="4237562" cy="4237562"/>
            </a:xfrm>
            <a:prstGeom prst="rect">
              <a:avLst/>
            </a:prstGeom>
            <a:effectLst/>
          </p:spPr>
        </p:pic>
        <p:grpSp>
          <p:nvGrpSpPr>
            <p:cNvPr id="462" name="Circle"/>
            <p:cNvGrpSpPr/>
            <p:nvPr/>
          </p:nvGrpSpPr>
          <p:grpSpPr>
            <a:xfrm>
              <a:off x="1803098" y="1803098"/>
              <a:ext cx="555166" cy="555166"/>
              <a:chOff x="0" y="0"/>
              <a:chExt cx="555164" cy="555164"/>
            </a:xfrm>
          </p:grpSpPr>
          <p:sp>
            <p:nvSpPr>
              <p:cNvPr id="461" name="Circle"/>
              <p:cNvSpPr/>
              <p:nvPr/>
            </p:nvSpPr>
            <p:spPr>
              <a:xfrm>
                <a:off x="38100" y="38100"/>
                <a:ext cx="478965" cy="478965"/>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460" name="Circle Circle" descr="Circle Circle"/>
              <p:cNvPicPr>
                <a:picLocks noChangeAspect="0"/>
              </p:cNvPicPr>
              <p:nvPr/>
            </p:nvPicPr>
            <p:blipFill>
              <a:blip r:embed="rId4">
                <a:extLst/>
              </a:blip>
              <a:stretch>
                <a:fillRect/>
              </a:stretch>
            </p:blipFill>
            <p:spPr>
              <a:xfrm>
                <a:off x="-1" y="-1"/>
                <a:ext cx="555166" cy="555166"/>
              </a:xfrm>
              <a:prstGeom prst="rect">
                <a:avLst/>
              </a:prstGeom>
              <a:effectLst/>
            </p:spPr>
          </p:pic>
        </p:grpSp>
        <p:pic>
          <p:nvPicPr>
            <p:cNvPr id="463" name="Circle Circle" descr="Circle Circle"/>
            <p:cNvPicPr>
              <a:picLocks noChangeAspect="0"/>
            </p:cNvPicPr>
            <p:nvPr/>
          </p:nvPicPr>
          <p:blipFill>
            <a:blip r:embed="rId5">
              <a:extLst/>
            </a:blip>
            <a:stretch>
              <a:fillRect/>
            </a:stretch>
          </p:blipFill>
          <p:spPr>
            <a:xfrm>
              <a:off x="589186" y="589186"/>
              <a:ext cx="2982990" cy="2982990"/>
            </a:xfrm>
            <a:prstGeom prst="rect">
              <a:avLst/>
            </a:prstGeom>
            <a:effectLst/>
          </p:spPr>
        </p:pic>
      </p:grpSp>
      <p:sp>
        <p:nvSpPr>
          <p:cNvPr id="466" name="Arrow"/>
          <p:cNvSpPr/>
          <p:nvPr/>
        </p:nvSpPr>
        <p:spPr>
          <a:xfrm rot="20699205">
            <a:off x="10038386" y="4961797"/>
            <a:ext cx="4312442" cy="370089"/>
          </a:xfrm>
          <a:prstGeom prst="rightArrow">
            <a:avLst>
              <a:gd name="adj1" fmla="val 15822"/>
              <a:gd name="adj2" fmla="val 149158"/>
            </a:avLst>
          </a:prstGeom>
          <a:solidFill>
            <a:schemeClr val="accent3">
              <a:satOff val="18648"/>
              <a:lumOff val="5971"/>
            </a:schemeClr>
          </a:solidFill>
          <a:ln w="12700">
            <a:miter lim="400000"/>
          </a:ln>
        </p:spPr>
        <p:txBody>
          <a:bodyPr lIns="71437" tIns="71437" rIns="71437" bIns="71437" anchor="ctr"/>
          <a:lstStyle/>
          <a:p>
            <a:pPr>
              <a:defRPr sz="3200">
                <a:solidFill>
                  <a:srgbClr val="FFFFFF"/>
                </a:solidFill>
              </a:defRPr>
            </a:pPr>
          </a:p>
        </p:txBody>
      </p:sp>
      <p:sp>
        <p:nvSpPr>
          <p:cNvPr id="467" name="Arrow"/>
          <p:cNvSpPr/>
          <p:nvPr/>
        </p:nvSpPr>
        <p:spPr>
          <a:xfrm rot="1271772">
            <a:off x="10039121" y="8356633"/>
            <a:ext cx="4312441" cy="370089"/>
          </a:xfrm>
          <a:prstGeom prst="rightArrow">
            <a:avLst>
              <a:gd name="adj1" fmla="val 15822"/>
              <a:gd name="adj2" fmla="val 149158"/>
            </a:avLst>
          </a:prstGeom>
          <a:solidFill>
            <a:schemeClr val="accent3">
              <a:satOff val="18648"/>
              <a:lumOff val="5971"/>
            </a:schemeClr>
          </a:solidFill>
          <a:ln w="12700">
            <a:miter lim="400000"/>
          </a:ln>
        </p:spPr>
        <p:txBody>
          <a:bodyPr lIns="71437" tIns="71437" rIns="71437" bIns="71437" anchor="ctr"/>
          <a:lstStyle/>
          <a:p>
            <a:pPr>
              <a:defRPr sz="3200">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53"/>
                                        </p:tgtEl>
                                        <p:attrNameLst>
                                          <p:attrName>style.visibility</p:attrName>
                                        </p:attrNameLst>
                                      </p:cBhvr>
                                      <p:to>
                                        <p:strVal val="visible"/>
                                      </p:to>
                                    </p:set>
                                    <p:anim calcmode="lin" valueType="num">
                                      <p:cBhvr>
                                        <p:cTn id="7" dur="500" fill="hold"/>
                                        <p:tgtEl>
                                          <p:spTgt spid="453"/>
                                        </p:tgtEl>
                                        <p:attrNameLst>
                                          <p:attrName>ppt_x</p:attrName>
                                        </p:attrNameLst>
                                      </p:cBhvr>
                                      <p:tavLst>
                                        <p:tav tm="0">
                                          <p:val>
                                            <p:strVal val="0-#ppt_w/2"/>
                                          </p:val>
                                        </p:tav>
                                        <p:tav tm="100000">
                                          <p:val>
                                            <p:strVal val="#ppt_x"/>
                                          </p:val>
                                        </p:tav>
                                      </p:tavLst>
                                    </p:anim>
                                    <p:anim calcmode="lin" valueType="num">
                                      <p:cBhvr>
                                        <p:cTn id="8" dur="500" fill="hold"/>
                                        <p:tgtEl>
                                          <p:spTgt spid="4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465"/>
                                        </p:tgtEl>
                                        <p:attrNameLst>
                                          <p:attrName>style.visibility</p:attrName>
                                        </p:attrNameLst>
                                      </p:cBhvr>
                                      <p:to>
                                        <p:strVal val="visible"/>
                                      </p:to>
                                    </p:set>
                                  </p:childTnLst>
                                </p:cTn>
                              </p:par>
                            </p:childTnLst>
                          </p:cTn>
                        </p:par>
                        <p:par>
                          <p:cTn id="13" fill="hold">
                            <p:stCondLst>
                              <p:cond delay="0"/>
                            </p:stCondLst>
                            <p:childTnLst>
                              <p:par>
                                <p:cTn id="14" presetClass="path" nodeType="withEffect" presetSubtype="0" presetID="-1" grpId="3" accel="50000" decel="50000" fill="hold">
                                  <p:stCondLst>
                                    <p:cond delay="0"/>
                                  </p:stCondLst>
                                  <p:childTnLst>
                                    <p:animMotion path="M 0.000000 0.000000 L 0.343867 0.233733" origin="layout" pathEditMode="relative">
                                      <p:cBhvr>
                                        <p:cTn id="15" dur="500" fill="hold"/>
                                        <p:tgtEl>
                                          <p:spTgt spid="443"/>
                                        </p:tgtEl>
                                        <p:attrNameLst>
                                          <p:attrName>ppt_x</p:attrName>
                                          <p:attrName>ppt_y</p:attrName>
                                        </p:attrNameLst>
                                      </p:cBhvr>
                                    </p:animMotion>
                                  </p:childTnLst>
                                </p:cTn>
                              </p:par>
                            </p:childTnLst>
                          </p:cTn>
                        </p:par>
                        <p:par>
                          <p:cTn id="16" fill="hold">
                            <p:stCondLst>
                              <p:cond delay="500"/>
                            </p:stCondLst>
                            <p:childTnLst>
                              <p:par>
                                <p:cTn id="17" presetClass="entr" nodeType="afterEffect" presetSubtype="8" presetID="22" grpId="4" fill="hold">
                                  <p:stCondLst>
                                    <p:cond delay="100"/>
                                  </p:stCondLst>
                                  <p:iterate type="el" backwards="0">
                                    <p:tmAbs val="0"/>
                                  </p:iterate>
                                  <p:childTnLst>
                                    <p:set>
                                      <p:cBhvr>
                                        <p:cTn id="18" fill="hold"/>
                                        <p:tgtEl>
                                          <p:spTgt spid="467"/>
                                        </p:tgtEl>
                                        <p:attrNameLst>
                                          <p:attrName>style.visibility</p:attrName>
                                        </p:attrNameLst>
                                      </p:cBhvr>
                                      <p:to>
                                        <p:strVal val="visible"/>
                                      </p:to>
                                    </p:set>
                                    <p:animEffect filter="wipe(left)" transition="in">
                                      <p:cBhvr>
                                        <p:cTn id="19" dur="500"/>
                                        <p:tgtEl>
                                          <p:spTgt spid="467"/>
                                        </p:tgtEl>
                                      </p:cBhvr>
                                    </p:animEffect>
                                  </p:childTnLst>
                                </p:cTn>
                              </p:par>
                            </p:childTnLst>
                          </p:cTn>
                        </p:par>
                        <p:par>
                          <p:cTn id="20" fill="hold">
                            <p:stCondLst>
                              <p:cond delay="0"/>
                            </p:stCondLst>
                            <p:childTnLst>
                              <p:par>
                                <p:cTn id="21" presetClass="path" nodeType="withEffect" presetSubtype="0" presetID="-1" grpId="5" accel="50000" decel="50000" fill="hold">
                                  <p:stCondLst>
                                    <p:cond delay="0"/>
                                  </p:stCondLst>
                                  <p:childTnLst>
                                    <p:animMotion path="M 0.000000 0.000000 L 0.335437 -0.160344" origin="layout" pathEditMode="relative">
                                      <p:cBhvr>
                                        <p:cTn id="22" dur="500" fill="hold"/>
                                        <p:tgtEl>
                                          <p:spTgt spid="444"/>
                                        </p:tgtEl>
                                        <p:attrNameLst>
                                          <p:attrName>ppt_x</p:attrName>
                                          <p:attrName>ppt_y</p:attrName>
                                        </p:attrNameLst>
                                      </p:cBhvr>
                                    </p:animMotion>
                                  </p:childTnLst>
                                </p:cTn>
                              </p:par>
                            </p:childTnLst>
                          </p:cTn>
                        </p:par>
                        <p:par>
                          <p:cTn id="23" fill="hold">
                            <p:stCondLst>
                              <p:cond delay="500"/>
                            </p:stCondLst>
                            <p:childTnLst>
                              <p:par>
                                <p:cTn id="24" presetClass="entr" nodeType="afterEffect" presetSubtype="8" presetID="22" grpId="6" fill="hold">
                                  <p:stCondLst>
                                    <p:cond delay="100"/>
                                  </p:stCondLst>
                                  <p:iterate type="el" backwards="0">
                                    <p:tmAbs val="0"/>
                                  </p:iterate>
                                  <p:childTnLst>
                                    <p:set>
                                      <p:cBhvr>
                                        <p:cTn id="25" fill="hold"/>
                                        <p:tgtEl>
                                          <p:spTgt spid="466"/>
                                        </p:tgtEl>
                                        <p:attrNameLst>
                                          <p:attrName>style.visibility</p:attrName>
                                        </p:attrNameLst>
                                      </p:cBhvr>
                                      <p:to>
                                        <p:strVal val="visible"/>
                                      </p:to>
                                    </p:set>
                                    <p:animEffect filter="wipe(left)" transition="in">
                                      <p:cBhvr>
                                        <p:cTn id="26" dur="500"/>
                                        <p:tgtEl>
                                          <p:spTgt spid="466"/>
                                        </p:tgtEl>
                                      </p:cBhvr>
                                    </p:animEffect>
                                  </p:childTnLst>
                                </p:cTn>
                              </p:par>
                            </p:childTnLst>
                          </p:cTn>
                        </p:par>
                        <p:par>
                          <p:cTn id="27" fill="hold">
                            <p:stCondLst>
                              <p:cond delay="1100"/>
                            </p:stCondLst>
                            <p:childTnLst>
                              <p:par>
                                <p:cTn id="28" presetClass="entr" nodeType="afterEffect" presetSubtype="0" presetID="1" grpId="7" fill="hold">
                                  <p:stCondLst>
                                    <p:cond delay="0"/>
                                  </p:stCondLst>
                                  <p:iterate type="el" backwards="0">
                                    <p:tmAbs val="0"/>
                                  </p:iterate>
                                  <p:childTnLst>
                                    <p:set>
                                      <p:cBhvr>
                                        <p:cTn id="29" fill="hold"/>
                                        <p:tgtEl>
                                          <p:spTgt spid="455"/>
                                        </p:tgtEl>
                                        <p:attrNameLst>
                                          <p:attrName>style.visibility</p:attrName>
                                        </p:attrNameLst>
                                      </p:cBhvr>
                                      <p:to>
                                        <p:strVal val="visible"/>
                                      </p:to>
                                    </p:set>
                                  </p:childTnLst>
                                </p:cTn>
                              </p:par>
                            </p:childTnLst>
                          </p:cTn>
                        </p:par>
                        <p:par>
                          <p:cTn id="30" fill="hold">
                            <p:stCondLst>
                              <p:cond delay="1100"/>
                            </p:stCondLst>
                            <p:childTnLst>
                              <p:par>
                                <p:cTn id="31" presetClass="entr" nodeType="afterEffect" presetSubtype="0" presetID="1" grpId="8" fill="hold">
                                  <p:stCondLst>
                                    <p:cond delay="0"/>
                                  </p:stCondLst>
                                  <p:iterate type="el" backwards="0">
                                    <p:tmAbs val="0"/>
                                  </p:iterate>
                                  <p:childTnLst>
                                    <p:set>
                                      <p:cBhvr>
                                        <p:cTn id="32" fill="hold"/>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3" grpId="1"/>
      <p:bldP build="whole" bldLvl="1" animBg="1" rev="0" advAuto="0" spid="446" grpId="8"/>
      <p:bldP build="whole" bldLvl="1" animBg="1" rev="0" advAuto="0" spid="465" grpId="2"/>
      <p:bldP build="whole" bldLvl="1" animBg="1" rev="0" advAuto="0" spid="455" grpId="7"/>
      <p:bldP build="whole" bldLvl="1" animBg="1" rev="0" advAuto="0" spid="467" grpId="4"/>
      <p:bldP build="whole" bldLvl="1" animBg="1" rev="0" advAuto="0" spid="466" grpId="6"/>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0" name="How do emission lines originate?"/>
          <p:cNvSpPr txBox="1"/>
          <p:nvPr/>
        </p:nvSpPr>
        <p:spPr>
          <a:xfrm>
            <a:off x="5606707" y="40014"/>
            <a:ext cx="13676609"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How do emission lines originate?</a:t>
            </a:r>
          </a:p>
        </p:txBody>
      </p:sp>
      <p:sp>
        <p:nvSpPr>
          <p:cNvPr id="471" name="Back to ground state"/>
          <p:cNvSpPr txBox="1"/>
          <p:nvPr/>
        </p:nvSpPr>
        <p:spPr>
          <a:xfrm>
            <a:off x="8826398" y="11978699"/>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Back to ground state</a:t>
            </a:r>
          </a:p>
        </p:txBody>
      </p:sp>
      <p:grpSp>
        <p:nvGrpSpPr>
          <p:cNvPr id="474" name="Group"/>
          <p:cNvGrpSpPr/>
          <p:nvPr/>
        </p:nvGrpSpPr>
        <p:grpSpPr>
          <a:xfrm>
            <a:off x="16974560" y="9614875"/>
            <a:ext cx="4187189" cy="1717676"/>
            <a:chOff x="0" y="0"/>
            <a:chExt cx="4187187" cy="1717675"/>
          </a:xfrm>
        </p:grpSpPr>
        <p:sp>
          <p:nvSpPr>
            <p:cNvPr id="472" name="Photon emitted at frequency"/>
            <p:cNvSpPr txBox="1"/>
            <p:nvPr/>
          </p:nvSpPr>
          <p:spPr>
            <a:xfrm>
              <a:off x="0" y="0"/>
              <a:ext cx="4187188" cy="171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5">
                      <a:hueOff val="-444211"/>
                      <a:satOff val="-14915"/>
                      <a:lumOff val="22857"/>
                    </a:schemeClr>
                  </a:solidFill>
                  <a:latin typeface="Papyrus"/>
                  <a:ea typeface="Papyrus"/>
                  <a:cs typeface="Papyrus"/>
                  <a:sym typeface="Papyrus"/>
                </a:defRPr>
              </a:lvl1pPr>
            </a:lstStyle>
            <a:p>
              <a:pPr/>
              <a:r>
                <a:t>Photon emitted at frequency </a:t>
              </a:r>
            </a:p>
          </p:txBody>
        </p:sp>
        <p:sp>
          <p:nvSpPr>
            <p:cNvPr id="473" name="Equation"/>
            <p:cNvSpPr txBox="1"/>
            <p:nvPr/>
          </p:nvSpPr>
          <p:spPr>
            <a:xfrm>
              <a:off x="3710578" y="1106886"/>
              <a:ext cx="382075" cy="35139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000" i="1">
                            <a:solidFill>
                              <a:srgbClr val="EB5C56"/>
                            </a:solidFill>
                            <a:latin typeface="Cambria Math" panose="02040503050406030204" pitchFamily="18" charset="0"/>
                          </a:rPr>
                          <m:t>ν</m:t>
                        </m:r>
                      </m:e>
                      <m:sub>
                        <m:r>
                          <a:rPr xmlns:a="http://schemas.openxmlformats.org/drawingml/2006/main" sz="4000" i="1">
                            <a:solidFill>
                              <a:srgbClr val="EB5C56"/>
                            </a:solidFill>
                            <a:latin typeface="Cambria Math" panose="02040503050406030204" pitchFamily="18" charset="0"/>
                          </a:rPr>
                          <m:t>2</m:t>
                        </m:r>
                      </m:sub>
                    </m:sSub>
                  </m:oMath>
                </m:oMathPara>
              </a14:m>
              <a:endParaRPr sz="4000">
                <a:solidFill>
                  <a:srgbClr val="EC5D57"/>
                </a:solidFill>
              </a:endParaRPr>
            </a:p>
          </p:txBody>
        </p:sp>
      </p:grpSp>
      <p:grpSp>
        <p:nvGrpSpPr>
          <p:cNvPr id="477" name="Group"/>
          <p:cNvGrpSpPr/>
          <p:nvPr/>
        </p:nvGrpSpPr>
        <p:grpSpPr>
          <a:xfrm>
            <a:off x="10216660" y="3210494"/>
            <a:ext cx="2382762" cy="608594"/>
            <a:chOff x="0" y="0"/>
            <a:chExt cx="2382760" cy="608593"/>
          </a:xfrm>
        </p:grpSpPr>
        <p:sp>
          <p:nvSpPr>
            <p:cNvPr id="475" name="Equation"/>
            <p:cNvSpPr txBox="1"/>
            <p:nvPr/>
          </p:nvSpPr>
          <p:spPr>
            <a:xfrm>
              <a:off x="319906" y="67134"/>
              <a:ext cx="2062855" cy="47432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000" i="1">
                        <a:solidFill>
                          <a:srgbClr val="F5D327"/>
                        </a:solidFill>
                        <a:latin typeface="Cambria Math" panose="02040503050406030204" pitchFamily="18" charset="0"/>
                      </a:rPr>
                      <m:t>Δ</m:t>
                    </m:r>
                    <m:sSub>
                      <m:e>
                        <m:r>
                          <a:rPr xmlns:a="http://schemas.openxmlformats.org/drawingml/2006/main" sz="4000" i="1">
                            <a:solidFill>
                              <a:srgbClr val="F5D327"/>
                            </a:solidFill>
                            <a:latin typeface="Cambria Math" panose="02040503050406030204" pitchFamily="18" charset="0"/>
                          </a:rPr>
                          <m:t>E</m:t>
                        </m:r>
                      </m:e>
                      <m:sub>
                        <m:r>
                          <a:rPr xmlns:a="http://schemas.openxmlformats.org/drawingml/2006/main" sz="4000" i="1">
                            <a:solidFill>
                              <a:srgbClr val="F5D327"/>
                            </a:solidFill>
                            <a:latin typeface="Cambria Math" panose="02040503050406030204" pitchFamily="18" charset="0"/>
                          </a:rPr>
                          <m:t>1</m:t>
                        </m:r>
                      </m:sub>
                    </m:sSub>
                    <m:r>
                      <a:rPr xmlns:a="http://schemas.openxmlformats.org/drawingml/2006/main" sz="4000" i="1">
                        <a:solidFill>
                          <a:srgbClr val="F5D327"/>
                        </a:solidFill>
                        <a:latin typeface="Cambria Math" panose="02040503050406030204" pitchFamily="18" charset="0"/>
                      </a:rPr>
                      <m:t>=</m:t>
                    </m:r>
                    <m:r>
                      <a:rPr xmlns:a="http://schemas.openxmlformats.org/drawingml/2006/main" sz="4000" i="1">
                        <a:solidFill>
                          <a:srgbClr val="F5D327"/>
                        </a:solidFill>
                        <a:latin typeface="Cambria Math" panose="02040503050406030204" pitchFamily="18" charset="0"/>
                      </a:rPr>
                      <m:t>h</m:t>
                    </m:r>
                    <m:sSub>
                      <m:e>
                        <m:r>
                          <a:rPr xmlns:a="http://schemas.openxmlformats.org/drawingml/2006/main" sz="4000" i="1">
                            <a:solidFill>
                              <a:srgbClr val="F5D327"/>
                            </a:solidFill>
                            <a:latin typeface="Cambria Math" panose="02040503050406030204" pitchFamily="18" charset="0"/>
                          </a:rPr>
                          <m:t>ν</m:t>
                        </m:r>
                      </m:e>
                      <m:sub>
                        <m:r>
                          <a:rPr xmlns:a="http://schemas.openxmlformats.org/drawingml/2006/main" sz="4000" i="1">
                            <a:solidFill>
                              <a:srgbClr val="F5D327"/>
                            </a:solidFill>
                            <a:latin typeface="Cambria Math" panose="02040503050406030204" pitchFamily="18" charset="0"/>
                          </a:rPr>
                          <m:t>1</m:t>
                        </m:r>
                      </m:sub>
                    </m:sSub>
                  </m:oMath>
                </m:oMathPara>
              </a14:m>
              <a:endParaRPr sz="4000">
                <a:solidFill>
                  <a:srgbClr val="F5D328"/>
                </a:solidFill>
              </a:endParaRPr>
            </a:p>
          </p:txBody>
        </p:sp>
        <p:sp>
          <p:nvSpPr>
            <p:cNvPr id="476" name="Double Arrow"/>
            <p:cNvSpPr/>
            <p:nvPr/>
          </p:nvSpPr>
          <p:spPr>
            <a:xfrm rot="16200000">
              <a:off x="-192537" y="192536"/>
              <a:ext cx="608594" cy="223521"/>
            </a:xfrm>
            <a:prstGeom prst="leftRightArrow">
              <a:avLst>
                <a:gd name="adj1" fmla="val 19805"/>
                <a:gd name="adj2" fmla="val 41716"/>
              </a:avLst>
            </a:prstGeom>
            <a:solidFill>
              <a:schemeClr val="accent3">
                <a:satOff val="18648"/>
                <a:lumOff val="5971"/>
              </a:schemeClr>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478" name="Recombination + de-excitation"/>
          <p:cNvSpPr txBox="1"/>
          <p:nvPr/>
        </p:nvSpPr>
        <p:spPr>
          <a:xfrm>
            <a:off x="5606707" y="1154526"/>
            <a:ext cx="13676609"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Recombination + de-excitation</a:t>
            </a:r>
          </a:p>
        </p:txBody>
      </p:sp>
      <p:sp>
        <p:nvSpPr>
          <p:cNvPr id="479" name="Free electron captured"/>
          <p:cNvSpPr txBox="1"/>
          <p:nvPr/>
        </p:nvSpPr>
        <p:spPr>
          <a:xfrm>
            <a:off x="2400598" y="5155545"/>
            <a:ext cx="45467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Free electron captured</a:t>
            </a:r>
          </a:p>
        </p:txBody>
      </p:sp>
      <p:sp>
        <p:nvSpPr>
          <p:cNvPr id="480" name="Ion"/>
          <p:cNvSpPr txBox="1"/>
          <p:nvPr/>
        </p:nvSpPr>
        <p:spPr>
          <a:xfrm>
            <a:off x="8573386" y="9519151"/>
            <a:ext cx="5163286"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Ion</a:t>
            </a:r>
          </a:p>
        </p:txBody>
      </p:sp>
      <p:grpSp>
        <p:nvGrpSpPr>
          <p:cNvPr id="490" name="Group"/>
          <p:cNvGrpSpPr/>
          <p:nvPr/>
        </p:nvGrpSpPr>
        <p:grpSpPr>
          <a:xfrm>
            <a:off x="8051193" y="2910546"/>
            <a:ext cx="6207672" cy="6207673"/>
            <a:chOff x="-38099" y="-38099"/>
            <a:chExt cx="6207671" cy="6207671"/>
          </a:xfrm>
        </p:grpSpPr>
        <p:pic>
          <p:nvPicPr>
            <p:cNvPr id="481" name="Circle Circle" descr="Circle Circle"/>
            <p:cNvPicPr>
              <a:picLocks noChangeAspect="0"/>
            </p:cNvPicPr>
            <p:nvPr/>
          </p:nvPicPr>
          <p:blipFill>
            <a:blip r:embed="rId2">
              <a:extLst/>
            </a:blip>
            <a:stretch>
              <a:fillRect/>
            </a:stretch>
          </p:blipFill>
          <p:spPr>
            <a:xfrm>
              <a:off x="1910308" y="1910308"/>
              <a:ext cx="2310855" cy="2310855"/>
            </a:xfrm>
            <a:prstGeom prst="rect">
              <a:avLst/>
            </a:prstGeom>
            <a:effectLst/>
          </p:spPr>
        </p:pic>
        <p:pic>
          <p:nvPicPr>
            <p:cNvPr id="483" name="Circle Circle" descr="Circle Circle"/>
            <p:cNvPicPr>
              <a:picLocks noChangeAspect="0"/>
            </p:cNvPicPr>
            <p:nvPr/>
          </p:nvPicPr>
          <p:blipFill>
            <a:blip r:embed="rId3">
              <a:extLst/>
            </a:blip>
            <a:stretch>
              <a:fillRect/>
            </a:stretch>
          </p:blipFill>
          <p:spPr>
            <a:xfrm>
              <a:off x="-38100" y="-38100"/>
              <a:ext cx="6207672" cy="6207672"/>
            </a:xfrm>
            <a:prstGeom prst="rect">
              <a:avLst/>
            </a:prstGeom>
            <a:effectLst/>
          </p:spPr>
        </p:pic>
        <p:grpSp>
          <p:nvGrpSpPr>
            <p:cNvPr id="487" name="Circle"/>
            <p:cNvGrpSpPr/>
            <p:nvPr/>
          </p:nvGrpSpPr>
          <p:grpSpPr>
            <a:xfrm>
              <a:off x="2674775" y="2674776"/>
              <a:ext cx="781922" cy="781922"/>
              <a:chOff x="0" y="0"/>
              <a:chExt cx="781920" cy="781920"/>
            </a:xfrm>
          </p:grpSpPr>
          <p:sp>
            <p:nvSpPr>
              <p:cNvPr id="486"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485"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488" name="Circle Circle" descr="Circle Circle"/>
            <p:cNvPicPr>
              <a:picLocks noChangeAspect="0"/>
            </p:cNvPicPr>
            <p:nvPr/>
          </p:nvPicPr>
          <p:blipFill>
            <a:blip r:embed="rId5">
              <a:extLst/>
            </a:blip>
            <a:stretch>
              <a:fillRect/>
            </a:stretch>
          </p:blipFill>
          <p:spPr>
            <a:xfrm>
              <a:off x="886162" y="886162"/>
              <a:ext cx="4359149" cy="4359149"/>
            </a:xfrm>
            <a:prstGeom prst="rect">
              <a:avLst/>
            </a:prstGeom>
            <a:effectLst/>
          </p:spPr>
        </p:pic>
      </p:grpSp>
      <p:sp>
        <p:nvSpPr>
          <p:cNvPr id="491" name="Arrow"/>
          <p:cNvSpPr/>
          <p:nvPr/>
        </p:nvSpPr>
        <p:spPr>
          <a:xfrm>
            <a:off x="2634915" y="4011288"/>
            <a:ext cx="4312442" cy="370089"/>
          </a:xfrm>
          <a:prstGeom prst="rightArrow">
            <a:avLst>
              <a:gd name="adj1" fmla="val 15822"/>
              <a:gd name="adj2" fmla="val 149158"/>
            </a:avLst>
          </a:prstGeom>
          <a:solidFill>
            <a:schemeClr val="accent3">
              <a:satOff val="18648"/>
              <a:lumOff val="5971"/>
            </a:schemeClr>
          </a:solidFill>
          <a:ln w="12700">
            <a:miter lim="400000"/>
          </a:ln>
        </p:spPr>
        <p:txBody>
          <a:bodyPr lIns="71437" tIns="71437" rIns="71437" bIns="71437" anchor="ctr"/>
          <a:lstStyle/>
          <a:p>
            <a:pPr>
              <a:defRPr sz="3200">
                <a:solidFill>
                  <a:srgbClr val="FFFFFF"/>
                </a:solidFill>
              </a:defRPr>
            </a:pPr>
          </a:p>
        </p:txBody>
      </p:sp>
      <p:sp>
        <p:nvSpPr>
          <p:cNvPr id="492" name="Excited atom"/>
          <p:cNvSpPr txBox="1"/>
          <p:nvPr/>
        </p:nvSpPr>
        <p:spPr>
          <a:xfrm>
            <a:off x="8826398" y="10292323"/>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Excited atom</a:t>
            </a:r>
          </a:p>
        </p:txBody>
      </p:sp>
      <p:grpSp>
        <p:nvGrpSpPr>
          <p:cNvPr id="495" name="Group"/>
          <p:cNvGrpSpPr/>
          <p:nvPr/>
        </p:nvGrpSpPr>
        <p:grpSpPr>
          <a:xfrm>
            <a:off x="17164814" y="2280975"/>
            <a:ext cx="4187189" cy="1717676"/>
            <a:chOff x="0" y="0"/>
            <a:chExt cx="4187187" cy="1717675"/>
          </a:xfrm>
        </p:grpSpPr>
        <p:sp>
          <p:nvSpPr>
            <p:cNvPr id="493" name="Photon emitted at frequency"/>
            <p:cNvSpPr txBox="1"/>
            <p:nvPr/>
          </p:nvSpPr>
          <p:spPr>
            <a:xfrm>
              <a:off x="0" y="0"/>
              <a:ext cx="4187188" cy="171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3">
                      <a:satOff val="18648"/>
                      <a:lumOff val="5971"/>
                    </a:schemeClr>
                  </a:solidFill>
                  <a:latin typeface="Papyrus"/>
                  <a:ea typeface="Papyrus"/>
                  <a:cs typeface="Papyrus"/>
                  <a:sym typeface="Papyrus"/>
                </a:defRPr>
              </a:lvl1pPr>
            </a:lstStyle>
            <a:p>
              <a:pPr/>
              <a:r>
                <a:t>Photon emitted at frequency </a:t>
              </a:r>
            </a:p>
          </p:txBody>
        </p:sp>
        <p:sp>
          <p:nvSpPr>
            <p:cNvPr id="494" name="Equation"/>
            <p:cNvSpPr txBox="1"/>
            <p:nvPr/>
          </p:nvSpPr>
          <p:spPr>
            <a:xfrm>
              <a:off x="3710578" y="1106886"/>
              <a:ext cx="353221" cy="35139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000" i="1">
                            <a:solidFill>
                              <a:srgbClr val="F5D327"/>
                            </a:solidFill>
                            <a:latin typeface="Cambria Math" panose="02040503050406030204" pitchFamily="18" charset="0"/>
                          </a:rPr>
                          <m:t>ν</m:t>
                        </m:r>
                      </m:e>
                      <m:sub>
                        <m:r>
                          <a:rPr xmlns:a="http://schemas.openxmlformats.org/drawingml/2006/main" sz="4000" i="1">
                            <a:solidFill>
                              <a:srgbClr val="F5D327"/>
                            </a:solidFill>
                            <a:latin typeface="Cambria Math" panose="02040503050406030204" pitchFamily="18" charset="0"/>
                          </a:rPr>
                          <m:t>1</m:t>
                        </m:r>
                      </m:sub>
                    </m:sSub>
                  </m:oMath>
                </m:oMathPara>
              </a14:m>
              <a:endParaRPr sz="4000">
                <a:solidFill>
                  <a:srgbClr val="F5D328"/>
                </a:solidFill>
              </a:endParaRPr>
            </a:p>
          </p:txBody>
        </p:sp>
      </p:grpSp>
      <p:grpSp>
        <p:nvGrpSpPr>
          <p:cNvPr id="498" name="Group"/>
          <p:cNvGrpSpPr/>
          <p:nvPr/>
        </p:nvGrpSpPr>
        <p:grpSpPr>
          <a:xfrm>
            <a:off x="10967538" y="7239501"/>
            <a:ext cx="2448924" cy="623543"/>
            <a:chOff x="0" y="0"/>
            <a:chExt cx="2448923" cy="623541"/>
          </a:xfrm>
        </p:grpSpPr>
        <p:sp>
          <p:nvSpPr>
            <p:cNvPr id="496" name="Equation"/>
            <p:cNvSpPr txBox="1"/>
            <p:nvPr/>
          </p:nvSpPr>
          <p:spPr>
            <a:xfrm>
              <a:off x="357215" y="67135"/>
              <a:ext cx="2091709" cy="47432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000" i="1">
                        <a:solidFill>
                          <a:srgbClr val="EB5C56"/>
                        </a:solidFill>
                        <a:latin typeface="Cambria Math" panose="02040503050406030204" pitchFamily="18" charset="0"/>
                      </a:rPr>
                      <m:t>Δ</m:t>
                    </m:r>
                    <m:sSub>
                      <m:e>
                        <m:r>
                          <a:rPr xmlns:a="http://schemas.openxmlformats.org/drawingml/2006/main" sz="4000" i="1">
                            <a:solidFill>
                              <a:srgbClr val="EB5C56"/>
                            </a:solidFill>
                            <a:latin typeface="Cambria Math" panose="02040503050406030204" pitchFamily="18" charset="0"/>
                          </a:rPr>
                          <m:t>E</m:t>
                        </m:r>
                      </m:e>
                      <m:sub>
                        <m:r>
                          <a:rPr xmlns:a="http://schemas.openxmlformats.org/drawingml/2006/main" sz="4000" i="1">
                            <a:solidFill>
                              <a:srgbClr val="EB5C56"/>
                            </a:solidFill>
                            <a:latin typeface="Cambria Math" panose="02040503050406030204" pitchFamily="18" charset="0"/>
                          </a:rPr>
                          <m:t>2</m:t>
                        </m:r>
                      </m:sub>
                    </m:sSub>
                    <m:r>
                      <a:rPr xmlns:a="http://schemas.openxmlformats.org/drawingml/2006/main" sz="4000" i="1">
                        <a:solidFill>
                          <a:srgbClr val="EB5C56"/>
                        </a:solidFill>
                        <a:latin typeface="Cambria Math" panose="02040503050406030204" pitchFamily="18" charset="0"/>
                      </a:rPr>
                      <m:t>=</m:t>
                    </m:r>
                    <m:r>
                      <a:rPr xmlns:a="http://schemas.openxmlformats.org/drawingml/2006/main" sz="4000" i="1">
                        <a:solidFill>
                          <a:srgbClr val="EB5C56"/>
                        </a:solidFill>
                        <a:latin typeface="Cambria Math" panose="02040503050406030204" pitchFamily="18" charset="0"/>
                      </a:rPr>
                      <m:t>h</m:t>
                    </m:r>
                    <m:sSub>
                      <m:e>
                        <m:r>
                          <a:rPr xmlns:a="http://schemas.openxmlformats.org/drawingml/2006/main" sz="4000" i="1">
                            <a:solidFill>
                              <a:srgbClr val="EB5C56"/>
                            </a:solidFill>
                            <a:latin typeface="Cambria Math" panose="02040503050406030204" pitchFamily="18" charset="0"/>
                          </a:rPr>
                          <m:t>ν</m:t>
                        </m:r>
                      </m:e>
                      <m:sub>
                        <m:r>
                          <a:rPr xmlns:a="http://schemas.openxmlformats.org/drawingml/2006/main" sz="4000" i="1">
                            <a:solidFill>
                              <a:srgbClr val="EB5C56"/>
                            </a:solidFill>
                            <a:latin typeface="Cambria Math" panose="02040503050406030204" pitchFamily="18" charset="0"/>
                          </a:rPr>
                          <m:t>2</m:t>
                        </m:r>
                      </m:sub>
                    </m:sSub>
                  </m:oMath>
                </m:oMathPara>
              </a14:m>
              <a:endParaRPr sz="4000">
                <a:solidFill>
                  <a:srgbClr val="EC5D57"/>
                </a:solidFill>
              </a:endParaRPr>
            </a:p>
          </p:txBody>
        </p:sp>
        <p:sp>
          <p:nvSpPr>
            <p:cNvPr id="497" name="Double Arrow"/>
            <p:cNvSpPr/>
            <p:nvPr/>
          </p:nvSpPr>
          <p:spPr>
            <a:xfrm rot="16200000">
              <a:off x="-181357" y="181356"/>
              <a:ext cx="623543" cy="260830"/>
            </a:xfrm>
            <a:prstGeom prst="leftRightArrow">
              <a:avLst>
                <a:gd name="adj1" fmla="val 19805"/>
                <a:gd name="adj2" fmla="val 36627"/>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499" name="Less excited atom"/>
          <p:cNvSpPr txBox="1"/>
          <p:nvPr/>
        </p:nvSpPr>
        <p:spPr>
          <a:xfrm>
            <a:off x="8826398" y="11159762"/>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Less excited atom</a:t>
            </a:r>
          </a:p>
        </p:txBody>
      </p:sp>
      <p:pic>
        <p:nvPicPr>
          <p:cNvPr id="500" name="Shape Shape" descr="Shape Shape"/>
          <p:cNvPicPr>
            <a:picLocks noChangeAspect="0"/>
          </p:cNvPicPr>
          <p:nvPr/>
        </p:nvPicPr>
        <p:blipFill>
          <a:blip r:embed="rId6">
            <a:extLst/>
          </a:blip>
          <a:stretch>
            <a:fillRect/>
          </a:stretch>
        </p:blipFill>
        <p:spPr>
          <a:xfrm rot="1421704">
            <a:off x="11684246" y="8941708"/>
            <a:ext cx="4279250" cy="530023"/>
          </a:xfrm>
          <a:prstGeom prst="rect">
            <a:avLst/>
          </a:prstGeom>
        </p:spPr>
      </p:pic>
      <p:pic>
        <p:nvPicPr>
          <p:cNvPr id="502" name="Arrow Arrow" descr="Arrow Arrow"/>
          <p:cNvPicPr>
            <a:picLocks noChangeAspect="0"/>
          </p:cNvPicPr>
          <p:nvPr/>
        </p:nvPicPr>
        <p:blipFill>
          <a:blip r:embed="rId7">
            <a:extLst/>
          </a:blip>
          <a:stretch>
            <a:fillRect/>
          </a:stretch>
        </p:blipFill>
        <p:spPr>
          <a:xfrm rot="1422001">
            <a:off x="15718533" y="9644171"/>
            <a:ext cx="886063" cy="946435"/>
          </a:xfrm>
          <a:prstGeom prst="rect">
            <a:avLst/>
          </a:prstGeom>
        </p:spPr>
      </p:pic>
      <p:grpSp>
        <p:nvGrpSpPr>
          <p:cNvPr id="513" name="Group"/>
          <p:cNvGrpSpPr/>
          <p:nvPr/>
        </p:nvGrpSpPr>
        <p:grpSpPr>
          <a:xfrm>
            <a:off x="8051193" y="2910546"/>
            <a:ext cx="6207672" cy="6207673"/>
            <a:chOff x="-38099" y="-38099"/>
            <a:chExt cx="6207671" cy="6207671"/>
          </a:xfrm>
        </p:grpSpPr>
        <p:pic>
          <p:nvPicPr>
            <p:cNvPr id="504" name="Circle Circle" descr="Circle Circle"/>
            <p:cNvPicPr>
              <a:picLocks noChangeAspect="0"/>
            </p:cNvPicPr>
            <p:nvPr/>
          </p:nvPicPr>
          <p:blipFill>
            <a:blip r:embed="rId2">
              <a:extLst/>
            </a:blip>
            <a:stretch>
              <a:fillRect/>
            </a:stretch>
          </p:blipFill>
          <p:spPr>
            <a:xfrm>
              <a:off x="1910308" y="1910308"/>
              <a:ext cx="2310855" cy="2310855"/>
            </a:xfrm>
            <a:prstGeom prst="rect">
              <a:avLst/>
            </a:prstGeom>
            <a:effectLst/>
          </p:spPr>
        </p:pic>
        <p:pic>
          <p:nvPicPr>
            <p:cNvPr id="506" name="Circle Circle" descr="Circle Circle"/>
            <p:cNvPicPr>
              <a:picLocks noChangeAspect="0"/>
            </p:cNvPicPr>
            <p:nvPr/>
          </p:nvPicPr>
          <p:blipFill>
            <a:blip r:embed="rId8">
              <a:extLst/>
            </a:blip>
            <a:stretch>
              <a:fillRect/>
            </a:stretch>
          </p:blipFill>
          <p:spPr>
            <a:xfrm>
              <a:off x="-38100" y="-38100"/>
              <a:ext cx="6207672" cy="6207672"/>
            </a:xfrm>
            <a:prstGeom prst="rect">
              <a:avLst/>
            </a:prstGeom>
            <a:effectLst/>
          </p:spPr>
        </p:pic>
        <p:grpSp>
          <p:nvGrpSpPr>
            <p:cNvPr id="510" name="Circle"/>
            <p:cNvGrpSpPr/>
            <p:nvPr/>
          </p:nvGrpSpPr>
          <p:grpSpPr>
            <a:xfrm>
              <a:off x="2674775" y="2674776"/>
              <a:ext cx="781922" cy="781922"/>
              <a:chOff x="0" y="0"/>
              <a:chExt cx="781920" cy="781920"/>
            </a:xfrm>
          </p:grpSpPr>
          <p:sp>
            <p:nvSpPr>
              <p:cNvPr id="509"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508"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511" name="Circle Circle" descr="Circle Circle"/>
            <p:cNvPicPr>
              <a:picLocks noChangeAspect="0"/>
            </p:cNvPicPr>
            <p:nvPr/>
          </p:nvPicPr>
          <p:blipFill>
            <a:blip r:embed="rId5">
              <a:extLst/>
            </a:blip>
            <a:stretch>
              <a:fillRect/>
            </a:stretch>
          </p:blipFill>
          <p:spPr>
            <a:xfrm>
              <a:off x="886162" y="886162"/>
              <a:ext cx="4359149" cy="4359149"/>
            </a:xfrm>
            <a:prstGeom prst="rect">
              <a:avLst/>
            </a:prstGeom>
            <a:effectLst/>
          </p:spPr>
        </p:pic>
      </p:grpSp>
      <p:grpSp>
        <p:nvGrpSpPr>
          <p:cNvPr id="523" name="Group"/>
          <p:cNvGrpSpPr/>
          <p:nvPr/>
        </p:nvGrpSpPr>
        <p:grpSpPr>
          <a:xfrm>
            <a:off x="8051193" y="2910546"/>
            <a:ext cx="6207672" cy="6207673"/>
            <a:chOff x="-38099" y="-38099"/>
            <a:chExt cx="6207671" cy="6207671"/>
          </a:xfrm>
        </p:grpSpPr>
        <p:pic>
          <p:nvPicPr>
            <p:cNvPr id="514" name="Circle Circle" descr="Circle Circle"/>
            <p:cNvPicPr>
              <a:picLocks noChangeAspect="0"/>
            </p:cNvPicPr>
            <p:nvPr/>
          </p:nvPicPr>
          <p:blipFill>
            <a:blip r:embed="rId2">
              <a:extLst/>
            </a:blip>
            <a:stretch>
              <a:fillRect/>
            </a:stretch>
          </p:blipFill>
          <p:spPr>
            <a:xfrm>
              <a:off x="1910308" y="1910308"/>
              <a:ext cx="2310855" cy="2310855"/>
            </a:xfrm>
            <a:prstGeom prst="rect">
              <a:avLst/>
            </a:prstGeom>
            <a:effectLst/>
          </p:spPr>
        </p:pic>
        <p:pic>
          <p:nvPicPr>
            <p:cNvPr id="516" name="Circle Circle" descr="Circle Circle"/>
            <p:cNvPicPr>
              <a:picLocks noChangeAspect="0"/>
            </p:cNvPicPr>
            <p:nvPr/>
          </p:nvPicPr>
          <p:blipFill>
            <a:blip r:embed="rId3">
              <a:extLst/>
            </a:blip>
            <a:stretch>
              <a:fillRect/>
            </a:stretch>
          </p:blipFill>
          <p:spPr>
            <a:xfrm>
              <a:off x="-38100" y="-38100"/>
              <a:ext cx="6207672" cy="6207672"/>
            </a:xfrm>
            <a:prstGeom prst="rect">
              <a:avLst/>
            </a:prstGeom>
            <a:effectLst/>
          </p:spPr>
        </p:pic>
        <p:grpSp>
          <p:nvGrpSpPr>
            <p:cNvPr id="520" name="Circle"/>
            <p:cNvGrpSpPr/>
            <p:nvPr/>
          </p:nvGrpSpPr>
          <p:grpSpPr>
            <a:xfrm>
              <a:off x="2674775" y="2674776"/>
              <a:ext cx="781922" cy="781922"/>
              <a:chOff x="0" y="0"/>
              <a:chExt cx="781920" cy="781920"/>
            </a:xfrm>
          </p:grpSpPr>
          <p:sp>
            <p:nvSpPr>
              <p:cNvPr id="519"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518"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521" name="Circle Circle" descr="Circle Circle"/>
            <p:cNvPicPr>
              <a:picLocks noChangeAspect="0"/>
            </p:cNvPicPr>
            <p:nvPr/>
          </p:nvPicPr>
          <p:blipFill>
            <a:blip r:embed="rId9">
              <a:extLst/>
            </a:blip>
            <a:stretch>
              <a:fillRect/>
            </a:stretch>
          </p:blipFill>
          <p:spPr>
            <a:xfrm>
              <a:off x="886162" y="886162"/>
              <a:ext cx="4359149" cy="4359149"/>
            </a:xfrm>
            <a:prstGeom prst="rect">
              <a:avLst/>
            </a:prstGeom>
            <a:effectLst/>
          </p:spPr>
        </p:pic>
      </p:grpSp>
      <p:grpSp>
        <p:nvGrpSpPr>
          <p:cNvPr id="533" name="Group"/>
          <p:cNvGrpSpPr/>
          <p:nvPr/>
        </p:nvGrpSpPr>
        <p:grpSpPr>
          <a:xfrm>
            <a:off x="8051193" y="2910546"/>
            <a:ext cx="6207672" cy="6207673"/>
            <a:chOff x="-38099" y="-38099"/>
            <a:chExt cx="6207671" cy="6207671"/>
          </a:xfrm>
        </p:grpSpPr>
        <p:pic>
          <p:nvPicPr>
            <p:cNvPr id="524" name="Circle Circle" descr="Circle Circle"/>
            <p:cNvPicPr>
              <a:picLocks noChangeAspect="0"/>
            </p:cNvPicPr>
            <p:nvPr/>
          </p:nvPicPr>
          <p:blipFill>
            <a:blip r:embed="rId10">
              <a:extLst/>
            </a:blip>
            <a:stretch>
              <a:fillRect/>
            </a:stretch>
          </p:blipFill>
          <p:spPr>
            <a:xfrm>
              <a:off x="1910308" y="1910308"/>
              <a:ext cx="2310855" cy="2310855"/>
            </a:xfrm>
            <a:prstGeom prst="rect">
              <a:avLst/>
            </a:prstGeom>
            <a:effectLst/>
          </p:spPr>
        </p:pic>
        <p:pic>
          <p:nvPicPr>
            <p:cNvPr id="526" name="Circle Circle" descr="Circle Circle"/>
            <p:cNvPicPr>
              <a:picLocks noChangeAspect="0"/>
            </p:cNvPicPr>
            <p:nvPr/>
          </p:nvPicPr>
          <p:blipFill>
            <a:blip r:embed="rId3">
              <a:extLst/>
            </a:blip>
            <a:stretch>
              <a:fillRect/>
            </a:stretch>
          </p:blipFill>
          <p:spPr>
            <a:xfrm>
              <a:off x="-38100" y="-38100"/>
              <a:ext cx="6207672" cy="6207672"/>
            </a:xfrm>
            <a:prstGeom prst="rect">
              <a:avLst/>
            </a:prstGeom>
            <a:effectLst/>
          </p:spPr>
        </p:pic>
        <p:grpSp>
          <p:nvGrpSpPr>
            <p:cNvPr id="530" name="Circle"/>
            <p:cNvGrpSpPr/>
            <p:nvPr/>
          </p:nvGrpSpPr>
          <p:grpSpPr>
            <a:xfrm>
              <a:off x="2674775" y="2674776"/>
              <a:ext cx="781922" cy="781922"/>
              <a:chOff x="0" y="0"/>
              <a:chExt cx="781920" cy="781920"/>
            </a:xfrm>
          </p:grpSpPr>
          <p:sp>
            <p:nvSpPr>
              <p:cNvPr id="529"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528"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531" name="Circle Circle" descr="Circle Circle"/>
            <p:cNvPicPr>
              <a:picLocks noChangeAspect="0"/>
            </p:cNvPicPr>
            <p:nvPr/>
          </p:nvPicPr>
          <p:blipFill>
            <a:blip r:embed="rId5">
              <a:extLst/>
            </a:blip>
            <a:stretch>
              <a:fillRect/>
            </a:stretch>
          </p:blipFill>
          <p:spPr>
            <a:xfrm>
              <a:off x="886162" y="886162"/>
              <a:ext cx="4359149" cy="4359149"/>
            </a:xfrm>
            <a:prstGeom prst="rect">
              <a:avLst/>
            </a:prstGeom>
            <a:effectLst/>
          </p:spPr>
        </p:pic>
      </p:grpSp>
      <p:sp>
        <p:nvSpPr>
          <p:cNvPr id="534" name="Circle"/>
          <p:cNvSpPr/>
          <p:nvPr/>
        </p:nvSpPr>
        <p:spPr>
          <a:xfrm>
            <a:off x="8356082" y="3898272"/>
            <a:ext cx="595628" cy="595628"/>
          </a:xfrm>
          <a:prstGeom prst="ellipse">
            <a:avLst/>
          </a:prstGeom>
          <a:solidFill>
            <a:schemeClr val="accent3">
              <a:satOff val="18648"/>
              <a:lumOff val="5971"/>
            </a:schemeClr>
          </a:solidFill>
          <a:ln w="38100">
            <a:solidFill>
              <a:schemeClr val="accent5">
                <a:hueOff val="-176146"/>
                <a:satOff val="3665"/>
                <a:lumOff val="-13986"/>
              </a:schemeClr>
            </a:solidFill>
            <a:miter lim="400000"/>
          </a:ln>
        </p:spPr>
        <p:txBody>
          <a:bodyPr lIns="71437" tIns="71437" rIns="71437" bIns="71437" anchor="ctr"/>
          <a:lstStyle/>
          <a:p>
            <a:pPr>
              <a:defRPr sz="3200">
                <a:solidFill>
                  <a:srgbClr val="FFFFFF"/>
                </a:solidFill>
              </a:defRPr>
            </a:pPr>
          </a:p>
        </p:txBody>
      </p:sp>
      <p:pic>
        <p:nvPicPr>
          <p:cNvPr id="535" name="Shape Shape" descr="Shape Shape"/>
          <p:cNvPicPr>
            <a:picLocks noChangeAspect="0"/>
          </p:cNvPicPr>
          <p:nvPr/>
        </p:nvPicPr>
        <p:blipFill>
          <a:blip r:embed="rId11">
            <a:extLst/>
          </a:blip>
          <a:stretch>
            <a:fillRect/>
          </a:stretch>
        </p:blipFill>
        <p:spPr>
          <a:xfrm rot="20710657">
            <a:off x="12806568" y="3163226"/>
            <a:ext cx="3471990" cy="451670"/>
          </a:xfrm>
          <a:prstGeom prst="rect">
            <a:avLst/>
          </a:prstGeom>
        </p:spPr>
      </p:pic>
      <p:pic>
        <p:nvPicPr>
          <p:cNvPr id="537" name="Arrow Arrow" descr="Arrow Arrow"/>
          <p:cNvPicPr>
            <a:picLocks noChangeAspect="0"/>
          </p:cNvPicPr>
          <p:nvPr/>
        </p:nvPicPr>
        <p:blipFill>
          <a:blip r:embed="rId12">
            <a:extLst/>
          </a:blip>
          <a:stretch>
            <a:fillRect/>
          </a:stretch>
        </p:blipFill>
        <p:spPr>
          <a:xfrm rot="20712001">
            <a:off x="16131300" y="2287329"/>
            <a:ext cx="886062" cy="946434"/>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534"/>
                                        </p:tgtEl>
                                        <p:attrNameLst>
                                          <p:attrName>style.visibility</p:attrName>
                                        </p:attrNameLst>
                                      </p:cBhvr>
                                      <p:to>
                                        <p:strVal val="visible"/>
                                      </p:to>
                                    </p:set>
                                    <p:anim calcmode="lin" valueType="num">
                                      <p:cBhvr>
                                        <p:cTn id="7" dur="1000" fill="hold"/>
                                        <p:tgtEl>
                                          <p:spTgt spid="534"/>
                                        </p:tgtEl>
                                        <p:attrNameLst>
                                          <p:attrName>ppt_x</p:attrName>
                                        </p:attrNameLst>
                                      </p:cBhvr>
                                      <p:tavLst>
                                        <p:tav tm="0">
                                          <p:val>
                                            <p:strVal val="0-#ppt_w/2"/>
                                          </p:val>
                                        </p:tav>
                                        <p:tav tm="100000">
                                          <p:val>
                                            <p:strVal val="#ppt_x"/>
                                          </p:val>
                                        </p:tav>
                                      </p:tavLst>
                                    </p:anim>
                                    <p:anim calcmode="lin" valueType="num">
                                      <p:cBhvr>
                                        <p:cTn id="8" dur="1000" fill="hold"/>
                                        <p:tgtEl>
                                          <p:spTgt spid="53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lt" backwards="0">
                                    <p:tmAbs val="0"/>
                                  </p:iterate>
                                  <p:childTnLst>
                                    <p:set>
                                      <p:cBhvr>
                                        <p:cTn id="11" fill="hold"/>
                                        <p:tgtEl>
                                          <p:spTgt spid="491"/>
                                        </p:tgtEl>
                                        <p:attrNameLst>
                                          <p:attrName>style.visibility</p:attrName>
                                        </p:attrNameLst>
                                      </p:cBhvr>
                                      <p:to>
                                        <p:strVal val="visible"/>
                                      </p:to>
                                    </p:set>
                                    <p:anim calcmode="lin" valueType="num">
                                      <p:cBhvr>
                                        <p:cTn id="12" dur="1000" fill="hold"/>
                                        <p:tgtEl>
                                          <p:spTgt spid="491"/>
                                        </p:tgtEl>
                                        <p:attrNameLst>
                                          <p:attrName>ppt_x</p:attrName>
                                        </p:attrNameLst>
                                      </p:cBhvr>
                                      <p:tavLst>
                                        <p:tav tm="0">
                                          <p:val>
                                            <p:strVal val="0-#ppt_w/2"/>
                                          </p:val>
                                        </p:tav>
                                        <p:tav tm="100000">
                                          <p:val>
                                            <p:strVal val="#ppt_x"/>
                                          </p:val>
                                        </p:tav>
                                      </p:tavLst>
                                    </p:anim>
                                    <p:anim calcmode="lin" valueType="num">
                                      <p:cBhvr>
                                        <p:cTn id="13" dur="1000" fill="hold"/>
                                        <p:tgtEl>
                                          <p:spTgt spid="491"/>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Class="entr" nodeType="afterEffect" presetSubtype="0" presetID="1" grpId="3" fill="hold">
                                  <p:stCondLst>
                                    <p:cond delay="0"/>
                                  </p:stCondLst>
                                  <p:iterate type="el" backwards="0">
                                    <p:tmAbs val="0"/>
                                  </p:iterate>
                                  <p:childTnLst>
                                    <p:set>
                                      <p:cBhvr>
                                        <p:cTn id="16" fill="hold"/>
                                        <p:tgtEl>
                                          <p:spTgt spid="479"/>
                                        </p:tgtEl>
                                        <p:attrNameLst>
                                          <p:attrName>style.visibility</p:attrName>
                                        </p:attrNameLst>
                                      </p:cBhvr>
                                      <p:to>
                                        <p:strVal val="visible"/>
                                      </p:to>
                                    </p:set>
                                  </p:childTnLst>
                                </p:cTn>
                              </p:par>
                            </p:childTnLst>
                          </p:cTn>
                        </p:par>
                        <p:par>
                          <p:cTn id="17" fill="hold">
                            <p:stCondLst>
                              <p:cond delay="2000"/>
                            </p:stCondLst>
                            <p:childTnLst>
                              <p:par>
                                <p:cTn id="18" presetClass="exit" nodeType="afterEffect" presetSubtype="0" presetID="1" grpId="4" fill="hold">
                                  <p:stCondLst>
                                    <p:cond delay="0"/>
                                  </p:stCondLst>
                                  <p:iterate type="el" backwards="0">
                                    <p:tmAbs val="0"/>
                                  </p:iterate>
                                  <p:childTnLst>
                                    <p:set>
                                      <p:cBhvr>
                                        <p:cTn id="19" fill="hold">
                                          <p:stCondLst>
                                            <p:cond delay="0"/>
                                          </p:stCondLst>
                                        </p:cTn>
                                        <p:tgtEl>
                                          <p:spTgt spid="480"/>
                                        </p:tgtEl>
                                        <p:attrNameLst>
                                          <p:attrName>style.visibility</p:attrName>
                                        </p:attrNameLst>
                                      </p:cBhvr>
                                      <p:to>
                                        <p:strVal val="hidden"/>
                                      </p:to>
                                    </p:set>
                                  </p:childTnLst>
                                </p:cTn>
                              </p:par>
                            </p:childTnLst>
                          </p:cTn>
                        </p:par>
                        <p:par>
                          <p:cTn id="20" fill="hold">
                            <p:stCondLst>
                              <p:cond delay="2000"/>
                            </p:stCondLst>
                            <p:childTnLst>
                              <p:par>
                                <p:cTn id="21" presetClass="entr" nodeType="afterEffect" presetSubtype="0" presetID="1" grpId="5" fill="hold">
                                  <p:stCondLst>
                                    <p:cond delay="0"/>
                                  </p:stCondLst>
                                  <p:iterate type="el" backwards="0">
                                    <p:tmAbs val="0"/>
                                  </p:iterate>
                                  <p:childTnLst>
                                    <p:set>
                                      <p:cBhvr>
                                        <p:cTn id="22" fill="hold"/>
                                        <p:tgtEl>
                                          <p:spTgt spid="492"/>
                                        </p:tgtEl>
                                        <p:attrNameLst>
                                          <p:attrName>style.visibility</p:attrName>
                                        </p:attrNameLst>
                                      </p:cBhvr>
                                      <p:to>
                                        <p:strVal val="visible"/>
                                      </p:to>
                                    </p:set>
                                  </p:childTnLst>
                                </p:cTn>
                              </p:par>
                            </p:childTnLst>
                          </p:cTn>
                        </p:par>
                        <p:par>
                          <p:cTn id="23" fill="hold">
                            <p:stCondLst>
                              <p:cond delay="2000"/>
                            </p:stCondLst>
                            <p:childTnLst>
                              <p:par>
                                <p:cTn id="24" presetClass="entr" nodeType="afterEffect" presetSubtype="0" presetID="1" grpId="6" fill="hold">
                                  <p:stCondLst>
                                    <p:cond delay="0"/>
                                  </p:stCondLst>
                                  <p:iterate type="el" backwards="0">
                                    <p:tmAbs val="0"/>
                                  </p:iterate>
                                  <p:childTnLst>
                                    <p:set>
                                      <p:cBhvr>
                                        <p:cTn id="25" fill="hold"/>
                                        <p:tgtEl>
                                          <p:spTgt spid="5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path" nodeType="clickEffect" presetSubtype="0" presetID="-1" grpId="7" accel="50000" decel="50000" fill="hold">
                                  <p:stCondLst>
                                    <p:cond delay="0"/>
                                  </p:stCondLst>
                                  <p:childTnLst>
                                    <p:animMotion path="M 0.000000 0.000000 L 0.018256 0.102753" origin="layout" pathEditMode="relative">
                                      <p:cBhvr>
                                        <p:cTn id="29" dur="1000" fill="hold"/>
                                        <p:tgtEl>
                                          <p:spTgt spid="534"/>
                                        </p:tgtEl>
                                        <p:attrNameLst>
                                          <p:attrName>ppt_x</p:attrName>
                                          <p:attrName>ppt_y</p:attrName>
                                        </p:attrNameLst>
                                      </p:cBhvr>
                                    </p:animMotion>
                                  </p:childTnLst>
                                </p:cTn>
                              </p:par>
                            </p:childTnLst>
                          </p:cTn>
                        </p:par>
                        <p:par>
                          <p:cTn id="30" fill="hold">
                            <p:stCondLst>
                              <p:cond delay="1000"/>
                            </p:stCondLst>
                            <p:childTnLst>
                              <p:par>
                                <p:cTn id="31" presetClass="entr" nodeType="afterEffect" presetSubtype="0" presetID="1" grpId="8" fill="hold">
                                  <p:stCondLst>
                                    <p:cond delay="0"/>
                                  </p:stCondLst>
                                  <p:iterate type="el" backwards="0">
                                    <p:tmAbs val="0"/>
                                  </p:iterate>
                                  <p:childTnLst>
                                    <p:set>
                                      <p:cBhvr>
                                        <p:cTn id="32" fill="hold"/>
                                        <p:tgtEl>
                                          <p:spTgt spid="523"/>
                                        </p:tgtEl>
                                        <p:attrNameLst>
                                          <p:attrName>style.visibility</p:attrName>
                                        </p:attrNameLst>
                                      </p:cBhvr>
                                      <p:to>
                                        <p:strVal val="visible"/>
                                      </p:to>
                                    </p:set>
                                  </p:childTnLst>
                                </p:cTn>
                              </p:par>
                            </p:childTnLst>
                          </p:cTn>
                        </p:par>
                        <p:par>
                          <p:cTn id="33" fill="hold">
                            <p:stCondLst>
                              <p:cond delay="1000"/>
                            </p:stCondLst>
                            <p:childTnLst>
                              <p:par>
                                <p:cTn id="34" presetClass="exit" nodeType="afterEffect" presetSubtype="0" presetID="1" grpId="9" fill="hold">
                                  <p:stCondLst>
                                    <p:cond delay="0"/>
                                  </p:stCondLst>
                                  <p:iterate type="el" backwards="0">
                                    <p:tmAbs val="0"/>
                                  </p:iterate>
                                  <p:childTnLst>
                                    <p:set>
                                      <p:cBhvr>
                                        <p:cTn id="35" fill="hold">
                                          <p:stCondLst>
                                            <p:cond delay="0"/>
                                          </p:stCondLst>
                                        </p:cTn>
                                        <p:tgtEl>
                                          <p:spTgt spid="492"/>
                                        </p:tgtEl>
                                        <p:attrNameLst>
                                          <p:attrName>style.visibility</p:attrName>
                                        </p:attrNameLst>
                                      </p:cBhvr>
                                      <p:to>
                                        <p:strVal val="hidden"/>
                                      </p:to>
                                    </p:set>
                                  </p:childTnLst>
                                </p:cTn>
                              </p:par>
                            </p:childTnLst>
                          </p:cTn>
                        </p:par>
                        <p:par>
                          <p:cTn id="36" fill="hold">
                            <p:stCondLst>
                              <p:cond delay="1000"/>
                            </p:stCondLst>
                            <p:childTnLst>
                              <p:par>
                                <p:cTn id="37" presetClass="entr" nodeType="afterEffect" presetSubtype="0" presetID="1" grpId="10" fill="hold">
                                  <p:stCondLst>
                                    <p:cond delay="0"/>
                                  </p:stCondLst>
                                  <p:iterate type="el" backwards="0">
                                    <p:tmAbs val="0"/>
                                  </p:iterate>
                                  <p:childTnLst>
                                    <p:set>
                                      <p:cBhvr>
                                        <p:cTn id="38" fill="hold"/>
                                        <p:tgtEl>
                                          <p:spTgt spid="499"/>
                                        </p:tgtEl>
                                        <p:attrNameLst>
                                          <p:attrName>style.visibility</p:attrName>
                                        </p:attrNameLst>
                                      </p:cBhvr>
                                      <p:to>
                                        <p:strVal val="visible"/>
                                      </p:to>
                                    </p:set>
                                  </p:childTnLst>
                                </p:cTn>
                              </p:par>
                            </p:childTnLst>
                          </p:cTn>
                        </p:par>
                        <p:par>
                          <p:cTn id="39" fill="hold">
                            <p:stCondLst>
                              <p:cond delay="1000"/>
                            </p:stCondLst>
                            <p:childTnLst>
                              <p:par>
                                <p:cTn id="40" presetClass="entr" nodeType="afterEffect" presetSubtype="0" presetID="1" grpId="11" fill="hold">
                                  <p:stCondLst>
                                    <p:cond delay="0"/>
                                  </p:stCondLst>
                                  <p:iterate type="el" backwards="0">
                                    <p:tmAbs val="0"/>
                                  </p:iterate>
                                  <p:childTnLst>
                                    <p:set>
                                      <p:cBhvr>
                                        <p:cTn id="41" fill="hold"/>
                                        <p:tgtEl>
                                          <p:spTgt spid="477"/>
                                        </p:tgtEl>
                                        <p:attrNameLst>
                                          <p:attrName>style.visibility</p:attrName>
                                        </p:attrNameLst>
                                      </p:cBhvr>
                                      <p:to>
                                        <p:strVal val="visible"/>
                                      </p:to>
                                    </p:set>
                                  </p:childTnLst>
                                </p:cTn>
                              </p:par>
                            </p:childTnLst>
                          </p:cTn>
                        </p:par>
                        <p:par>
                          <p:cTn id="42" fill="hold">
                            <p:stCondLst>
                              <p:cond delay="1000"/>
                            </p:stCondLst>
                            <p:childTnLst>
                              <p:par>
                                <p:cTn id="43" presetClass="entr" nodeType="afterEffect" presetSubtype="8" presetID="22" grpId="12" fill="hold">
                                  <p:stCondLst>
                                    <p:cond delay="0"/>
                                  </p:stCondLst>
                                  <p:iterate type="el" backwards="0">
                                    <p:tmAbs val="0"/>
                                  </p:iterate>
                                  <p:childTnLst>
                                    <p:set>
                                      <p:cBhvr>
                                        <p:cTn id="44" fill="hold"/>
                                        <p:tgtEl>
                                          <p:spTgt spid="535"/>
                                        </p:tgtEl>
                                        <p:attrNameLst>
                                          <p:attrName>style.visibility</p:attrName>
                                        </p:attrNameLst>
                                      </p:cBhvr>
                                      <p:to>
                                        <p:strVal val="visible"/>
                                      </p:to>
                                    </p:set>
                                    <p:animEffect filter="wipe(left)" transition="in">
                                      <p:cBhvr>
                                        <p:cTn id="45" dur="1000"/>
                                        <p:tgtEl>
                                          <p:spTgt spid="535"/>
                                        </p:tgtEl>
                                      </p:cBhvr>
                                    </p:animEffect>
                                  </p:childTnLst>
                                </p:cTn>
                              </p:par>
                            </p:childTnLst>
                          </p:cTn>
                        </p:par>
                        <p:par>
                          <p:cTn id="46" fill="hold">
                            <p:stCondLst>
                              <p:cond delay="2000"/>
                            </p:stCondLst>
                            <p:childTnLst>
                              <p:par>
                                <p:cTn id="47" presetClass="entr" nodeType="afterEffect" presetSubtype="8" presetID="22" grpId="13" fill="hold">
                                  <p:stCondLst>
                                    <p:cond delay="0"/>
                                  </p:stCondLst>
                                  <p:iterate type="el" backwards="0">
                                    <p:tmAbs val="0"/>
                                  </p:iterate>
                                  <p:childTnLst>
                                    <p:set>
                                      <p:cBhvr>
                                        <p:cTn id="48" fill="hold"/>
                                        <p:tgtEl>
                                          <p:spTgt spid="537"/>
                                        </p:tgtEl>
                                        <p:attrNameLst>
                                          <p:attrName>style.visibility</p:attrName>
                                        </p:attrNameLst>
                                      </p:cBhvr>
                                      <p:to>
                                        <p:strVal val="visible"/>
                                      </p:to>
                                    </p:set>
                                    <p:animEffect filter="wipe(left)" transition="in">
                                      <p:cBhvr>
                                        <p:cTn id="49" dur="500"/>
                                        <p:tgtEl>
                                          <p:spTgt spid="537"/>
                                        </p:tgtEl>
                                      </p:cBhvr>
                                    </p:animEffect>
                                  </p:childTnLst>
                                </p:cTn>
                              </p:par>
                            </p:childTnLst>
                          </p:cTn>
                        </p:par>
                        <p:par>
                          <p:cTn id="50" fill="hold">
                            <p:stCondLst>
                              <p:cond delay="2500"/>
                            </p:stCondLst>
                            <p:childTnLst>
                              <p:par>
                                <p:cTn id="51" presetClass="entr" nodeType="afterEffect" presetSubtype="0" presetID="1" grpId="14" fill="hold">
                                  <p:stCondLst>
                                    <p:cond delay="0"/>
                                  </p:stCondLst>
                                  <p:iterate type="el" backwards="0">
                                    <p:tmAbs val="0"/>
                                  </p:iterate>
                                  <p:childTnLst>
                                    <p:set>
                                      <p:cBhvr>
                                        <p:cTn id="52" fill="hold"/>
                                        <p:tgtEl>
                                          <p:spTgt spid="4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path" nodeType="clickEffect" presetSubtype="0" presetID="-1" grpId="15" accel="50000" decel="50000" fill="hold">
                                  <p:stCondLst>
                                    <p:cond delay="0"/>
                                  </p:stCondLst>
                                  <p:childTnLst>
                                    <p:animMotion path="M 0.018256 0.102753 L 0.075990 0.194074" origin="layout" pathEditMode="relative">
                                      <p:cBhvr>
                                        <p:cTn id="56" dur="1000" fill="hold"/>
                                        <p:tgtEl>
                                          <p:spTgt spid="534"/>
                                        </p:tgtEl>
                                        <p:attrNameLst>
                                          <p:attrName>ppt_x</p:attrName>
                                          <p:attrName>ppt_y</p:attrName>
                                        </p:attrNameLst>
                                      </p:cBhvr>
                                    </p:animMotion>
                                  </p:childTnLst>
                                </p:cTn>
                              </p:par>
                            </p:childTnLst>
                          </p:cTn>
                        </p:par>
                        <p:par>
                          <p:cTn id="57" fill="hold">
                            <p:stCondLst>
                              <p:cond delay="1000"/>
                            </p:stCondLst>
                            <p:childTnLst>
                              <p:par>
                                <p:cTn id="58" presetClass="entr" nodeType="afterEffect" presetSubtype="0" presetID="1" grpId="16" fill="hold">
                                  <p:stCondLst>
                                    <p:cond delay="0"/>
                                  </p:stCondLst>
                                  <p:iterate type="el" backwards="0">
                                    <p:tmAbs val="0"/>
                                  </p:iterate>
                                  <p:childTnLst>
                                    <p:set>
                                      <p:cBhvr>
                                        <p:cTn id="59" fill="hold"/>
                                        <p:tgtEl>
                                          <p:spTgt spid="533"/>
                                        </p:tgtEl>
                                        <p:attrNameLst>
                                          <p:attrName>style.visibility</p:attrName>
                                        </p:attrNameLst>
                                      </p:cBhvr>
                                      <p:to>
                                        <p:strVal val="visible"/>
                                      </p:to>
                                    </p:set>
                                  </p:childTnLst>
                                </p:cTn>
                              </p:par>
                            </p:childTnLst>
                          </p:cTn>
                        </p:par>
                        <p:par>
                          <p:cTn id="60" fill="hold">
                            <p:stCondLst>
                              <p:cond delay="1000"/>
                            </p:stCondLst>
                            <p:childTnLst>
                              <p:par>
                                <p:cTn id="61" presetClass="exit" nodeType="afterEffect" presetSubtype="0" presetID="1" grpId="17" fill="hold">
                                  <p:stCondLst>
                                    <p:cond delay="0"/>
                                  </p:stCondLst>
                                  <p:iterate type="el" backwards="0">
                                    <p:tmAbs val="0"/>
                                  </p:iterate>
                                  <p:childTnLst>
                                    <p:set>
                                      <p:cBhvr>
                                        <p:cTn id="62" fill="hold">
                                          <p:stCondLst>
                                            <p:cond delay="0"/>
                                          </p:stCondLst>
                                        </p:cTn>
                                        <p:tgtEl>
                                          <p:spTgt spid="499"/>
                                        </p:tgtEl>
                                        <p:attrNameLst>
                                          <p:attrName>style.visibility</p:attrName>
                                        </p:attrNameLst>
                                      </p:cBhvr>
                                      <p:to>
                                        <p:strVal val="hidden"/>
                                      </p:to>
                                    </p:set>
                                  </p:childTnLst>
                                </p:cTn>
                              </p:par>
                            </p:childTnLst>
                          </p:cTn>
                        </p:par>
                        <p:par>
                          <p:cTn id="63" fill="hold">
                            <p:stCondLst>
                              <p:cond delay="1000"/>
                            </p:stCondLst>
                            <p:childTnLst>
                              <p:par>
                                <p:cTn id="64" presetClass="entr" nodeType="afterEffect" presetSubtype="0" presetID="1" grpId="18" fill="hold">
                                  <p:stCondLst>
                                    <p:cond delay="0"/>
                                  </p:stCondLst>
                                  <p:iterate type="el" backwards="0">
                                    <p:tmAbs val="0"/>
                                  </p:iterate>
                                  <p:childTnLst>
                                    <p:set>
                                      <p:cBhvr>
                                        <p:cTn id="65" fill="hold"/>
                                        <p:tgtEl>
                                          <p:spTgt spid="471"/>
                                        </p:tgtEl>
                                        <p:attrNameLst>
                                          <p:attrName>style.visibility</p:attrName>
                                        </p:attrNameLst>
                                      </p:cBhvr>
                                      <p:to>
                                        <p:strVal val="visible"/>
                                      </p:to>
                                    </p:set>
                                  </p:childTnLst>
                                </p:cTn>
                              </p:par>
                            </p:childTnLst>
                          </p:cTn>
                        </p:par>
                        <p:par>
                          <p:cTn id="66" fill="hold">
                            <p:stCondLst>
                              <p:cond delay="1000"/>
                            </p:stCondLst>
                            <p:childTnLst>
                              <p:par>
                                <p:cTn id="67" presetClass="entr" nodeType="afterEffect" presetSubtype="0" presetID="1" grpId="19" fill="hold">
                                  <p:stCondLst>
                                    <p:cond delay="0"/>
                                  </p:stCondLst>
                                  <p:iterate type="el" backwards="0">
                                    <p:tmAbs val="0"/>
                                  </p:iterate>
                                  <p:childTnLst>
                                    <p:set>
                                      <p:cBhvr>
                                        <p:cTn id="68" fill="hold"/>
                                        <p:tgtEl>
                                          <p:spTgt spid="498"/>
                                        </p:tgtEl>
                                        <p:attrNameLst>
                                          <p:attrName>style.visibility</p:attrName>
                                        </p:attrNameLst>
                                      </p:cBhvr>
                                      <p:to>
                                        <p:strVal val="visible"/>
                                      </p:to>
                                    </p:set>
                                  </p:childTnLst>
                                </p:cTn>
                              </p:par>
                            </p:childTnLst>
                          </p:cTn>
                        </p:par>
                        <p:par>
                          <p:cTn id="69" fill="hold">
                            <p:stCondLst>
                              <p:cond delay="1000"/>
                            </p:stCondLst>
                            <p:childTnLst>
                              <p:par>
                                <p:cTn id="70" presetClass="entr" nodeType="afterEffect" presetSubtype="8" presetID="22" grpId="20" fill="hold">
                                  <p:stCondLst>
                                    <p:cond delay="0"/>
                                  </p:stCondLst>
                                  <p:iterate type="el" backwards="0">
                                    <p:tmAbs val="0"/>
                                  </p:iterate>
                                  <p:childTnLst>
                                    <p:set>
                                      <p:cBhvr>
                                        <p:cTn id="71" fill="hold"/>
                                        <p:tgtEl>
                                          <p:spTgt spid="500"/>
                                        </p:tgtEl>
                                        <p:attrNameLst>
                                          <p:attrName>style.visibility</p:attrName>
                                        </p:attrNameLst>
                                      </p:cBhvr>
                                      <p:to>
                                        <p:strVal val="visible"/>
                                      </p:to>
                                    </p:set>
                                    <p:animEffect filter="wipe(left)" transition="in">
                                      <p:cBhvr>
                                        <p:cTn id="72" dur="1000"/>
                                        <p:tgtEl>
                                          <p:spTgt spid="500"/>
                                        </p:tgtEl>
                                      </p:cBhvr>
                                    </p:animEffect>
                                  </p:childTnLst>
                                </p:cTn>
                              </p:par>
                            </p:childTnLst>
                          </p:cTn>
                        </p:par>
                        <p:par>
                          <p:cTn id="73" fill="hold">
                            <p:stCondLst>
                              <p:cond delay="2000"/>
                            </p:stCondLst>
                            <p:childTnLst>
                              <p:par>
                                <p:cTn id="74" presetClass="entr" nodeType="afterEffect" presetSubtype="8" presetID="22" grpId="21" fill="hold">
                                  <p:stCondLst>
                                    <p:cond delay="0"/>
                                  </p:stCondLst>
                                  <p:iterate type="el" backwards="0">
                                    <p:tmAbs val="0"/>
                                  </p:iterate>
                                  <p:childTnLst>
                                    <p:set>
                                      <p:cBhvr>
                                        <p:cTn id="75" fill="hold"/>
                                        <p:tgtEl>
                                          <p:spTgt spid="502"/>
                                        </p:tgtEl>
                                        <p:attrNameLst>
                                          <p:attrName>style.visibility</p:attrName>
                                        </p:attrNameLst>
                                      </p:cBhvr>
                                      <p:to>
                                        <p:strVal val="visible"/>
                                      </p:to>
                                    </p:set>
                                    <p:animEffect filter="wipe(left)" transition="in">
                                      <p:cBhvr>
                                        <p:cTn id="76" dur="1000"/>
                                        <p:tgtEl>
                                          <p:spTgt spid="502"/>
                                        </p:tgtEl>
                                      </p:cBhvr>
                                    </p:animEffect>
                                  </p:childTnLst>
                                </p:cTn>
                              </p:par>
                            </p:childTnLst>
                          </p:cTn>
                        </p:par>
                        <p:par>
                          <p:cTn id="77" fill="hold">
                            <p:stCondLst>
                              <p:cond delay="3000"/>
                            </p:stCondLst>
                            <p:childTnLst>
                              <p:par>
                                <p:cTn id="78" presetClass="entr" nodeType="afterEffect" presetSubtype="0" presetID="1" grpId="22" fill="hold">
                                  <p:stCondLst>
                                    <p:cond delay="0"/>
                                  </p:stCondLst>
                                  <p:iterate type="el" backwards="0">
                                    <p:tmAbs val="0"/>
                                  </p:iterate>
                                  <p:childTnLst>
                                    <p:set>
                                      <p:cBhvr>
                                        <p:cTn id="79" fill="hold"/>
                                        <p:tgtEl>
                                          <p:spTgt spid="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1" grpId="18"/>
      <p:bldP build="whole" bldLvl="1" animBg="1" rev="0" advAuto="0" spid="513" grpId="6"/>
      <p:bldP build="whole" bldLvl="1" animBg="1" rev="0" advAuto="0" spid="537" grpId="13"/>
      <p:bldP build="whole" bldLvl="1" animBg="1" rev="0" advAuto="0" spid="495" grpId="14"/>
      <p:bldP build="whole" bldLvl="1" animBg="1" rev="0" advAuto="0" spid="479" grpId="3"/>
      <p:bldP build="whole" bldLvl="1" animBg="1" rev="0" advAuto="0" spid="477" grpId="11"/>
      <p:bldP build="whole" bldLvl="1" animBg="1" rev="0" advAuto="0" spid="500" grpId="20"/>
      <p:bldP build="whole" bldLvl="1" animBg="1" rev="0" advAuto="0" spid="535" grpId="12"/>
      <p:bldP build="whole" bldLvl="1" animBg="1" rev="0" advAuto="0" spid="492" grpId="5"/>
      <p:bldP build="whole" bldLvl="1" animBg="1" rev="0" advAuto="0" spid="499" grpId="10"/>
      <p:bldP build="whole" bldLvl="1" animBg="1" rev="0" advAuto="0" spid="474" grpId="22"/>
      <p:bldP build="whole" bldLvl="1" animBg="1" rev="0" advAuto="0" spid="523" grpId="8"/>
      <p:bldP build="whole" bldLvl="1" animBg="1" rev="0" advAuto="0" spid="491" grpId="2"/>
      <p:bldP build="whole" bldLvl="1" animBg="1" rev="0" advAuto="0" spid="534" grpId="1"/>
      <p:bldP build="whole" bldLvl="1" animBg="1" rev="0" advAuto="0" spid="498" grpId="19"/>
      <p:bldP build="whole" bldLvl="1" animBg="1" rev="0" advAuto="0" spid="492" grpId="9"/>
      <p:bldP build="whole" bldLvl="1" animBg="1" rev="0" advAuto="0" spid="533" grpId="16"/>
      <p:bldP build="whole" bldLvl="1" animBg="1" rev="0" advAuto="0" spid="499" grpId="17"/>
      <p:bldP build="whole" bldLvl="1" animBg="1" rev="0" advAuto="0" spid="502" grpId="21"/>
      <p:bldP build="whole" bldLvl="1" animBg="1" rev="0" advAuto="0" spid="480" grpId="4"/>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1" name="How do emission lines originate?"/>
          <p:cNvSpPr txBox="1"/>
          <p:nvPr/>
        </p:nvSpPr>
        <p:spPr>
          <a:xfrm>
            <a:off x="5606707" y="40014"/>
            <a:ext cx="13676609"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How do emission lines originate?</a:t>
            </a:r>
          </a:p>
        </p:txBody>
      </p:sp>
      <p:sp>
        <p:nvSpPr>
          <p:cNvPr id="542" name="Back to ground state"/>
          <p:cNvSpPr txBox="1"/>
          <p:nvPr/>
        </p:nvSpPr>
        <p:spPr>
          <a:xfrm>
            <a:off x="8826398" y="11978699"/>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Back to ground state</a:t>
            </a:r>
          </a:p>
        </p:txBody>
      </p:sp>
      <p:grpSp>
        <p:nvGrpSpPr>
          <p:cNvPr id="545" name="Group"/>
          <p:cNvGrpSpPr/>
          <p:nvPr/>
        </p:nvGrpSpPr>
        <p:grpSpPr>
          <a:xfrm>
            <a:off x="16974560" y="9614875"/>
            <a:ext cx="4187189" cy="1717676"/>
            <a:chOff x="0" y="0"/>
            <a:chExt cx="4187187" cy="1717675"/>
          </a:xfrm>
        </p:grpSpPr>
        <p:sp>
          <p:nvSpPr>
            <p:cNvPr id="543" name="Photon emitted at frequency"/>
            <p:cNvSpPr txBox="1"/>
            <p:nvPr/>
          </p:nvSpPr>
          <p:spPr>
            <a:xfrm>
              <a:off x="0" y="0"/>
              <a:ext cx="4187188" cy="171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5">
                      <a:hueOff val="-444211"/>
                      <a:satOff val="-14915"/>
                      <a:lumOff val="22857"/>
                    </a:schemeClr>
                  </a:solidFill>
                  <a:latin typeface="Papyrus"/>
                  <a:ea typeface="Papyrus"/>
                  <a:cs typeface="Papyrus"/>
                  <a:sym typeface="Papyrus"/>
                </a:defRPr>
              </a:lvl1pPr>
            </a:lstStyle>
            <a:p>
              <a:pPr/>
              <a:r>
                <a:t>Photon emitted at frequency </a:t>
              </a:r>
            </a:p>
          </p:txBody>
        </p:sp>
        <p:sp>
          <p:nvSpPr>
            <p:cNvPr id="544" name="Equation"/>
            <p:cNvSpPr txBox="1"/>
            <p:nvPr/>
          </p:nvSpPr>
          <p:spPr>
            <a:xfrm>
              <a:off x="3710578" y="1106886"/>
              <a:ext cx="382075" cy="35139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000" i="1">
                            <a:solidFill>
                              <a:srgbClr val="EB5C56"/>
                            </a:solidFill>
                            <a:latin typeface="Cambria Math" panose="02040503050406030204" pitchFamily="18" charset="0"/>
                          </a:rPr>
                          <m:t>ν</m:t>
                        </m:r>
                      </m:e>
                      <m:sub>
                        <m:r>
                          <a:rPr xmlns:a="http://schemas.openxmlformats.org/drawingml/2006/main" sz="4000" i="1">
                            <a:solidFill>
                              <a:srgbClr val="EB5C56"/>
                            </a:solidFill>
                            <a:latin typeface="Cambria Math" panose="02040503050406030204" pitchFamily="18" charset="0"/>
                          </a:rPr>
                          <m:t>2</m:t>
                        </m:r>
                      </m:sub>
                    </m:sSub>
                  </m:oMath>
                </m:oMathPara>
              </a14:m>
              <a:endParaRPr sz="4000">
                <a:solidFill>
                  <a:srgbClr val="EC5D57"/>
                </a:solidFill>
              </a:endParaRPr>
            </a:p>
          </p:txBody>
        </p:sp>
      </p:grpSp>
      <p:grpSp>
        <p:nvGrpSpPr>
          <p:cNvPr id="548" name="Group"/>
          <p:cNvGrpSpPr/>
          <p:nvPr/>
        </p:nvGrpSpPr>
        <p:grpSpPr>
          <a:xfrm>
            <a:off x="10216660" y="3210494"/>
            <a:ext cx="2382762" cy="608594"/>
            <a:chOff x="0" y="0"/>
            <a:chExt cx="2382760" cy="608593"/>
          </a:xfrm>
        </p:grpSpPr>
        <p:sp>
          <p:nvSpPr>
            <p:cNvPr id="546" name="Equation"/>
            <p:cNvSpPr txBox="1"/>
            <p:nvPr/>
          </p:nvSpPr>
          <p:spPr>
            <a:xfrm>
              <a:off x="319906" y="67134"/>
              <a:ext cx="2062855" cy="47432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000" i="1">
                        <a:solidFill>
                          <a:srgbClr val="F5D327"/>
                        </a:solidFill>
                        <a:latin typeface="Cambria Math" panose="02040503050406030204" pitchFamily="18" charset="0"/>
                      </a:rPr>
                      <m:t>Δ</m:t>
                    </m:r>
                    <m:sSub>
                      <m:e>
                        <m:r>
                          <a:rPr xmlns:a="http://schemas.openxmlformats.org/drawingml/2006/main" sz="4000" i="1">
                            <a:solidFill>
                              <a:srgbClr val="F5D327"/>
                            </a:solidFill>
                            <a:latin typeface="Cambria Math" panose="02040503050406030204" pitchFamily="18" charset="0"/>
                          </a:rPr>
                          <m:t>E</m:t>
                        </m:r>
                      </m:e>
                      <m:sub>
                        <m:r>
                          <a:rPr xmlns:a="http://schemas.openxmlformats.org/drawingml/2006/main" sz="4000" i="1">
                            <a:solidFill>
                              <a:srgbClr val="F5D327"/>
                            </a:solidFill>
                            <a:latin typeface="Cambria Math" panose="02040503050406030204" pitchFamily="18" charset="0"/>
                          </a:rPr>
                          <m:t>1</m:t>
                        </m:r>
                      </m:sub>
                    </m:sSub>
                    <m:r>
                      <a:rPr xmlns:a="http://schemas.openxmlformats.org/drawingml/2006/main" sz="4000" i="1">
                        <a:solidFill>
                          <a:srgbClr val="F5D327"/>
                        </a:solidFill>
                        <a:latin typeface="Cambria Math" panose="02040503050406030204" pitchFamily="18" charset="0"/>
                      </a:rPr>
                      <m:t>=</m:t>
                    </m:r>
                    <m:r>
                      <a:rPr xmlns:a="http://schemas.openxmlformats.org/drawingml/2006/main" sz="4000" i="1">
                        <a:solidFill>
                          <a:srgbClr val="F5D327"/>
                        </a:solidFill>
                        <a:latin typeface="Cambria Math" panose="02040503050406030204" pitchFamily="18" charset="0"/>
                      </a:rPr>
                      <m:t>h</m:t>
                    </m:r>
                    <m:sSub>
                      <m:e>
                        <m:r>
                          <a:rPr xmlns:a="http://schemas.openxmlformats.org/drawingml/2006/main" sz="4000" i="1">
                            <a:solidFill>
                              <a:srgbClr val="F5D327"/>
                            </a:solidFill>
                            <a:latin typeface="Cambria Math" panose="02040503050406030204" pitchFamily="18" charset="0"/>
                          </a:rPr>
                          <m:t>ν</m:t>
                        </m:r>
                      </m:e>
                      <m:sub>
                        <m:r>
                          <a:rPr xmlns:a="http://schemas.openxmlformats.org/drawingml/2006/main" sz="4000" i="1">
                            <a:solidFill>
                              <a:srgbClr val="F5D327"/>
                            </a:solidFill>
                            <a:latin typeface="Cambria Math" panose="02040503050406030204" pitchFamily="18" charset="0"/>
                          </a:rPr>
                          <m:t>1</m:t>
                        </m:r>
                      </m:sub>
                    </m:sSub>
                  </m:oMath>
                </m:oMathPara>
              </a14:m>
              <a:endParaRPr sz="4000">
                <a:solidFill>
                  <a:srgbClr val="F5D328"/>
                </a:solidFill>
              </a:endParaRPr>
            </a:p>
          </p:txBody>
        </p:sp>
        <p:sp>
          <p:nvSpPr>
            <p:cNvPr id="547" name="Double Arrow"/>
            <p:cNvSpPr/>
            <p:nvPr/>
          </p:nvSpPr>
          <p:spPr>
            <a:xfrm rot="16200000">
              <a:off x="-192537" y="192536"/>
              <a:ext cx="608594" cy="223521"/>
            </a:xfrm>
            <a:prstGeom prst="leftRightArrow">
              <a:avLst>
                <a:gd name="adj1" fmla="val 19805"/>
                <a:gd name="adj2" fmla="val 41716"/>
              </a:avLst>
            </a:prstGeom>
            <a:solidFill>
              <a:schemeClr val="accent3">
                <a:satOff val="18648"/>
                <a:lumOff val="5971"/>
              </a:schemeClr>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549" name="High-energy free electron collides"/>
          <p:cNvSpPr txBox="1"/>
          <p:nvPr/>
        </p:nvSpPr>
        <p:spPr>
          <a:xfrm>
            <a:off x="3254512" y="9898623"/>
            <a:ext cx="4546760"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High-energy free electron collides</a:t>
            </a:r>
          </a:p>
        </p:txBody>
      </p:sp>
      <p:sp>
        <p:nvSpPr>
          <p:cNvPr id="550" name="Ground-state atom"/>
          <p:cNvSpPr txBox="1"/>
          <p:nvPr/>
        </p:nvSpPr>
        <p:spPr>
          <a:xfrm>
            <a:off x="8573386" y="9519151"/>
            <a:ext cx="5163286"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Ground-state atom</a:t>
            </a:r>
          </a:p>
        </p:txBody>
      </p:sp>
      <p:grpSp>
        <p:nvGrpSpPr>
          <p:cNvPr id="560" name="Group"/>
          <p:cNvGrpSpPr/>
          <p:nvPr/>
        </p:nvGrpSpPr>
        <p:grpSpPr>
          <a:xfrm>
            <a:off x="8051193" y="2910546"/>
            <a:ext cx="6207672" cy="6207673"/>
            <a:chOff x="-38099" y="-38099"/>
            <a:chExt cx="6207671" cy="6207671"/>
          </a:xfrm>
        </p:grpSpPr>
        <p:pic>
          <p:nvPicPr>
            <p:cNvPr id="551" name="Circle Circle" descr="Circle Circle"/>
            <p:cNvPicPr>
              <a:picLocks noChangeAspect="0"/>
            </p:cNvPicPr>
            <p:nvPr/>
          </p:nvPicPr>
          <p:blipFill>
            <a:blip r:embed="rId2">
              <a:extLst/>
            </a:blip>
            <a:stretch>
              <a:fillRect/>
            </a:stretch>
          </p:blipFill>
          <p:spPr>
            <a:xfrm>
              <a:off x="1910308" y="1910308"/>
              <a:ext cx="2310855" cy="2310855"/>
            </a:xfrm>
            <a:prstGeom prst="rect">
              <a:avLst/>
            </a:prstGeom>
            <a:effectLst/>
          </p:spPr>
        </p:pic>
        <p:pic>
          <p:nvPicPr>
            <p:cNvPr id="553" name="Circle Circle" descr="Circle Circle"/>
            <p:cNvPicPr>
              <a:picLocks noChangeAspect="0"/>
            </p:cNvPicPr>
            <p:nvPr/>
          </p:nvPicPr>
          <p:blipFill>
            <a:blip r:embed="rId3">
              <a:extLst/>
            </a:blip>
            <a:stretch>
              <a:fillRect/>
            </a:stretch>
          </p:blipFill>
          <p:spPr>
            <a:xfrm>
              <a:off x="-38100" y="-38100"/>
              <a:ext cx="6207672" cy="6207672"/>
            </a:xfrm>
            <a:prstGeom prst="rect">
              <a:avLst/>
            </a:prstGeom>
            <a:effectLst/>
          </p:spPr>
        </p:pic>
        <p:grpSp>
          <p:nvGrpSpPr>
            <p:cNvPr id="557" name="Circle"/>
            <p:cNvGrpSpPr/>
            <p:nvPr/>
          </p:nvGrpSpPr>
          <p:grpSpPr>
            <a:xfrm>
              <a:off x="2674775" y="2674776"/>
              <a:ext cx="781922" cy="781922"/>
              <a:chOff x="0" y="0"/>
              <a:chExt cx="781920" cy="781920"/>
            </a:xfrm>
          </p:grpSpPr>
          <p:sp>
            <p:nvSpPr>
              <p:cNvPr id="556"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555"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558" name="Circle Circle" descr="Circle Circle"/>
            <p:cNvPicPr>
              <a:picLocks noChangeAspect="0"/>
            </p:cNvPicPr>
            <p:nvPr/>
          </p:nvPicPr>
          <p:blipFill>
            <a:blip r:embed="rId5">
              <a:extLst/>
            </a:blip>
            <a:stretch>
              <a:fillRect/>
            </a:stretch>
          </p:blipFill>
          <p:spPr>
            <a:xfrm>
              <a:off x="886162" y="886162"/>
              <a:ext cx="4359149" cy="4359149"/>
            </a:xfrm>
            <a:prstGeom prst="rect">
              <a:avLst/>
            </a:prstGeom>
            <a:effectLst/>
          </p:spPr>
        </p:pic>
      </p:grpSp>
      <p:sp>
        <p:nvSpPr>
          <p:cNvPr id="561" name="Arrow"/>
          <p:cNvSpPr/>
          <p:nvPr/>
        </p:nvSpPr>
        <p:spPr>
          <a:xfrm rot="19445894">
            <a:off x="2526340" y="8619943"/>
            <a:ext cx="4312442" cy="370089"/>
          </a:xfrm>
          <a:prstGeom prst="rightArrow">
            <a:avLst>
              <a:gd name="adj1" fmla="val 15822"/>
              <a:gd name="adj2" fmla="val 149158"/>
            </a:avLst>
          </a:prstGeom>
          <a:solidFill>
            <a:schemeClr val="accent3">
              <a:satOff val="18648"/>
              <a:lumOff val="5971"/>
            </a:schemeClr>
          </a:solidFill>
          <a:ln w="12700">
            <a:miter lim="400000"/>
          </a:ln>
        </p:spPr>
        <p:txBody>
          <a:bodyPr lIns="71437" tIns="71437" rIns="71437" bIns="71437" anchor="ctr"/>
          <a:lstStyle/>
          <a:p>
            <a:pPr>
              <a:defRPr sz="3200">
                <a:solidFill>
                  <a:srgbClr val="FFFFFF"/>
                </a:solidFill>
              </a:defRPr>
            </a:pPr>
          </a:p>
        </p:txBody>
      </p:sp>
      <p:sp>
        <p:nvSpPr>
          <p:cNvPr id="562" name="Excited atom"/>
          <p:cNvSpPr txBox="1"/>
          <p:nvPr/>
        </p:nvSpPr>
        <p:spPr>
          <a:xfrm>
            <a:off x="8826398" y="10292323"/>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Excited atom</a:t>
            </a:r>
          </a:p>
        </p:txBody>
      </p:sp>
      <p:grpSp>
        <p:nvGrpSpPr>
          <p:cNvPr id="565" name="Group"/>
          <p:cNvGrpSpPr/>
          <p:nvPr/>
        </p:nvGrpSpPr>
        <p:grpSpPr>
          <a:xfrm>
            <a:off x="17164814" y="2280975"/>
            <a:ext cx="4187189" cy="1717676"/>
            <a:chOff x="0" y="0"/>
            <a:chExt cx="4187187" cy="1717675"/>
          </a:xfrm>
        </p:grpSpPr>
        <p:sp>
          <p:nvSpPr>
            <p:cNvPr id="563" name="Photon emitted at frequency"/>
            <p:cNvSpPr txBox="1"/>
            <p:nvPr/>
          </p:nvSpPr>
          <p:spPr>
            <a:xfrm>
              <a:off x="0" y="0"/>
              <a:ext cx="4187188" cy="171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3">
                      <a:satOff val="18648"/>
                      <a:lumOff val="5971"/>
                    </a:schemeClr>
                  </a:solidFill>
                  <a:latin typeface="Papyrus"/>
                  <a:ea typeface="Papyrus"/>
                  <a:cs typeface="Papyrus"/>
                  <a:sym typeface="Papyrus"/>
                </a:defRPr>
              </a:lvl1pPr>
            </a:lstStyle>
            <a:p>
              <a:pPr/>
              <a:r>
                <a:t>Photon emitted at frequency </a:t>
              </a:r>
            </a:p>
          </p:txBody>
        </p:sp>
        <p:sp>
          <p:nvSpPr>
            <p:cNvPr id="564" name="Equation"/>
            <p:cNvSpPr txBox="1"/>
            <p:nvPr/>
          </p:nvSpPr>
          <p:spPr>
            <a:xfrm>
              <a:off x="3710578" y="1106886"/>
              <a:ext cx="353221" cy="35139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000" i="1">
                            <a:solidFill>
                              <a:srgbClr val="F5D327"/>
                            </a:solidFill>
                            <a:latin typeface="Cambria Math" panose="02040503050406030204" pitchFamily="18" charset="0"/>
                          </a:rPr>
                          <m:t>ν</m:t>
                        </m:r>
                      </m:e>
                      <m:sub>
                        <m:r>
                          <a:rPr xmlns:a="http://schemas.openxmlformats.org/drawingml/2006/main" sz="4000" i="1">
                            <a:solidFill>
                              <a:srgbClr val="F5D327"/>
                            </a:solidFill>
                            <a:latin typeface="Cambria Math" panose="02040503050406030204" pitchFamily="18" charset="0"/>
                          </a:rPr>
                          <m:t>1</m:t>
                        </m:r>
                      </m:sub>
                    </m:sSub>
                  </m:oMath>
                </m:oMathPara>
              </a14:m>
              <a:endParaRPr sz="4000">
                <a:solidFill>
                  <a:srgbClr val="F5D328"/>
                </a:solidFill>
              </a:endParaRPr>
            </a:p>
          </p:txBody>
        </p:sp>
      </p:grpSp>
      <p:grpSp>
        <p:nvGrpSpPr>
          <p:cNvPr id="568" name="Group"/>
          <p:cNvGrpSpPr/>
          <p:nvPr/>
        </p:nvGrpSpPr>
        <p:grpSpPr>
          <a:xfrm>
            <a:off x="10967538" y="7239501"/>
            <a:ext cx="2448924" cy="623543"/>
            <a:chOff x="0" y="0"/>
            <a:chExt cx="2448923" cy="623541"/>
          </a:xfrm>
        </p:grpSpPr>
        <p:sp>
          <p:nvSpPr>
            <p:cNvPr id="566" name="Equation"/>
            <p:cNvSpPr txBox="1"/>
            <p:nvPr/>
          </p:nvSpPr>
          <p:spPr>
            <a:xfrm>
              <a:off x="357215" y="67135"/>
              <a:ext cx="2091709" cy="47432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000" i="1">
                        <a:solidFill>
                          <a:srgbClr val="EB5C56"/>
                        </a:solidFill>
                        <a:latin typeface="Cambria Math" panose="02040503050406030204" pitchFamily="18" charset="0"/>
                      </a:rPr>
                      <m:t>Δ</m:t>
                    </m:r>
                    <m:sSub>
                      <m:e>
                        <m:r>
                          <a:rPr xmlns:a="http://schemas.openxmlformats.org/drawingml/2006/main" sz="4000" i="1">
                            <a:solidFill>
                              <a:srgbClr val="EB5C56"/>
                            </a:solidFill>
                            <a:latin typeface="Cambria Math" panose="02040503050406030204" pitchFamily="18" charset="0"/>
                          </a:rPr>
                          <m:t>E</m:t>
                        </m:r>
                      </m:e>
                      <m:sub>
                        <m:r>
                          <a:rPr xmlns:a="http://schemas.openxmlformats.org/drawingml/2006/main" sz="4000" i="1">
                            <a:solidFill>
                              <a:srgbClr val="EB5C56"/>
                            </a:solidFill>
                            <a:latin typeface="Cambria Math" panose="02040503050406030204" pitchFamily="18" charset="0"/>
                          </a:rPr>
                          <m:t>2</m:t>
                        </m:r>
                      </m:sub>
                    </m:sSub>
                    <m:r>
                      <a:rPr xmlns:a="http://schemas.openxmlformats.org/drawingml/2006/main" sz="4000" i="1">
                        <a:solidFill>
                          <a:srgbClr val="EB5C56"/>
                        </a:solidFill>
                        <a:latin typeface="Cambria Math" panose="02040503050406030204" pitchFamily="18" charset="0"/>
                      </a:rPr>
                      <m:t>=</m:t>
                    </m:r>
                    <m:r>
                      <a:rPr xmlns:a="http://schemas.openxmlformats.org/drawingml/2006/main" sz="4000" i="1">
                        <a:solidFill>
                          <a:srgbClr val="EB5C56"/>
                        </a:solidFill>
                        <a:latin typeface="Cambria Math" panose="02040503050406030204" pitchFamily="18" charset="0"/>
                      </a:rPr>
                      <m:t>h</m:t>
                    </m:r>
                    <m:sSub>
                      <m:e>
                        <m:r>
                          <a:rPr xmlns:a="http://schemas.openxmlformats.org/drawingml/2006/main" sz="4000" i="1">
                            <a:solidFill>
                              <a:srgbClr val="EB5C56"/>
                            </a:solidFill>
                            <a:latin typeface="Cambria Math" panose="02040503050406030204" pitchFamily="18" charset="0"/>
                          </a:rPr>
                          <m:t>ν</m:t>
                        </m:r>
                      </m:e>
                      <m:sub>
                        <m:r>
                          <a:rPr xmlns:a="http://schemas.openxmlformats.org/drawingml/2006/main" sz="4000" i="1">
                            <a:solidFill>
                              <a:srgbClr val="EB5C56"/>
                            </a:solidFill>
                            <a:latin typeface="Cambria Math" panose="02040503050406030204" pitchFamily="18" charset="0"/>
                          </a:rPr>
                          <m:t>2</m:t>
                        </m:r>
                      </m:sub>
                    </m:sSub>
                  </m:oMath>
                </m:oMathPara>
              </a14:m>
              <a:endParaRPr sz="4000">
                <a:solidFill>
                  <a:srgbClr val="EC5D57"/>
                </a:solidFill>
              </a:endParaRPr>
            </a:p>
          </p:txBody>
        </p:sp>
        <p:sp>
          <p:nvSpPr>
            <p:cNvPr id="567" name="Double Arrow"/>
            <p:cNvSpPr/>
            <p:nvPr/>
          </p:nvSpPr>
          <p:spPr>
            <a:xfrm rot="16200000">
              <a:off x="-181357" y="181356"/>
              <a:ext cx="623543" cy="260830"/>
            </a:xfrm>
            <a:prstGeom prst="leftRightArrow">
              <a:avLst>
                <a:gd name="adj1" fmla="val 19805"/>
                <a:gd name="adj2" fmla="val 36627"/>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569" name="Less excited atom"/>
          <p:cNvSpPr txBox="1"/>
          <p:nvPr/>
        </p:nvSpPr>
        <p:spPr>
          <a:xfrm>
            <a:off x="8826398" y="11159762"/>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Less excited atom</a:t>
            </a:r>
          </a:p>
        </p:txBody>
      </p:sp>
      <p:pic>
        <p:nvPicPr>
          <p:cNvPr id="570" name="Shape Shape" descr="Shape Shape"/>
          <p:cNvPicPr>
            <a:picLocks noChangeAspect="0"/>
          </p:cNvPicPr>
          <p:nvPr/>
        </p:nvPicPr>
        <p:blipFill>
          <a:blip r:embed="rId6">
            <a:extLst/>
          </a:blip>
          <a:stretch>
            <a:fillRect/>
          </a:stretch>
        </p:blipFill>
        <p:spPr>
          <a:xfrm rot="1421704">
            <a:off x="11684246" y="8941708"/>
            <a:ext cx="4279250" cy="530023"/>
          </a:xfrm>
          <a:prstGeom prst="rect">
            <a:avLst/>
          </a:prstGeom>
        </p:spPr>
      </p:pic>
      <p:pic>
        <p:nvPicPr>
          <p:cNvPr id="572" name="Arrow Arrow" descr="Arrow Arrow"/>
          <p:cNvPicPr>
            <a:picLocks noChangeAspect="0"/>
          </p:cNvPicPr>
          <p:nvPr/>
        </p:nvPicPr>
        <p:blipFill>
          <a:blip r:embed="rId7">
            <a:extLst/>
          </a:blip>
          <a:stretch>
            <a:fillRect/>
          </a:stretch>
        </p:blipFill>
        <p:spPr>
          <a:xfrm rot="1422001">
            <a:off x="15718533" y="9644171"/>
            <a:ext cx="886063" cy="946435"/>
          </a:xfrm>
          <a:prstGeom prst="rect">
            <a:avLst/>
          </a:prstGeom>
        </p:spPr>
      </p:pic>
      <p:pic>
        <p:nvPicPr>
          <p:cNvPr id="574" name="Shape Shape" descr="Shape Shape"/>
          <p:cNvPicPr>
            <a:picLocks noChangeAspect="0"/>
          </p:cNvPicPr>
          <p:nvPr/>
        </p:nvPicPr>
        <p:blipFill>
          <a:blip r:embed="rId8">
            <a:extLst/>
          </a:blip>
          <a:stretch>
            <a:fillRect/>
          </a:stretch>
        </p:blipFill>
        <p:spPr>
          <a:xfrm rot="20710657">
            <a:off x="12806568" y="3163226"/>
            <a:ext cx="3471990" cy="451670"/>
          </a:xfrm>
          <a:prstGeom prst="rect">
            <a:avLst/>
          </a:prstGeom>
        </p:spPr>
      </p:pic>
      <p:pic>
        <p:nvPicPr>
          <p:cNvPr id="576" name="Arrow Arrow" descr="Arrow Arrow"/>
          <p:cNvPicPr>
            <a:picLocks noChangeAspect="0"/>
          </p:cNvPicPr>
          <p:nvPr/>
        </p:nvPicPr>
        <p:blipFill>
          <a:blip r:embed="rId9">
            <a:extLst/>
          </a:blip>
          <a:stretch>
            <a:fillRect/>
          </a:stretch>
        </p:blipFill>
        <p:spPr>
          <a:xfrm rot="20712001">
            <a:off x="16131300" y="2287329"/>
            <a:ext cx="886062" cy="946434"/>
          </a:xfrm>
          <a:prstGeom prst="rect">
            <a:avLst/>
          </a:prstGeom>
        </p:spPr>
      </p:pic>
      <p:sp>
        <p:nvSpPr>
          <p:cNvPr id="578" name="Collisional excitation + de-excitation"/>
          <p:cNvSpPr txBox="1"/>
          <p:nvPr/>
        </p:nvSpPr>
        <p:spPr>
          <a:xfrm>
            <a:off x="5606707" y="1154526"/>
            <a:ext cx="13676609"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Collisional excitation + de-excitation</a:t>
            </a:r>
          </a:p>
        </p:txBody>
      </p:sp>
      <p:sp>
        <p:nvSpPr>
          <p:cNvPr id="579" name="Circle"/>
          <p:cNvSpPr/>
          <p:nvPr/>
        </p:nvSpPr>
        <p:spPr>
          <a:xfrm>
            <a:off x="9977701" y="5018446"/>
            <a:ext cx="595628" cy="595627"/>
          </a:xfrm>
          <a:prstGeom prst="ellipse">
            <a:avLst/>
          </a:prstGeom>
          <a:solidFill>
            <a:schemeClr val="accent3">
              <a:satOff val="18648"/>
              <a:lumOff val="5971"/>
            </a:schemeClr>
          </a:solidFill>
          <a:ln w="38100">
            <a:solidFill>
              <a:schemeClr val="accent5">
                <a:hueOff val="-176146"/>
                <a:satOff val="3665"/>
                <a:lumOff val="-13986"/>
              </a:schemeClr>
            </a:solidFill>
            <a:miter lim="400000"/>
          </a:ln>
        </p:spPr>
        <p:txBody>
          <a:bodyPr lIns="71437" tIns="71437" rIns="71437" bIns="71437" anchor="ctr"/>
          <a:lstStyle/>
          <a:p>
            <a:pPr>
              <a:defRPr sz="3200">
                <a:solidFill>
                  <a:srgbClr val="FFFFFF"/>
                </a:solidFill>
              </a:defRPr>
            </a:pPr>
          </a:p>
        </p:txBody>
      </p:sp>
      <p:sp>
        <p:nvSpPr>
          <p:cNvPr id="580" name="Circle"/>
          <p:cNvSpPr/>
          <p:nvPr/>
        </p:nvSpPr>
        <p:spPr>
          <a:xfrm>
            <a:off x="7220511" y="6175624"/>
            <a:ext cx="595627" cy="595628"/>
          </a:xfrm>
          <a:prstGeom prst="ellipse">
            <a:avLst/>
          </a:prstGeom>
          <a:solidFill>
            <a:schemeClr val="accent3">
              <a:satOff val="18648"/>
              <a:lumOff val="5971"/>
            </a:schemeClr>
          </a:solidFill>
          <a:ln w="38100">
            <a:solidFill>
              <a:schemeClr val="accent5">
                <a:hueOff val="-176146"/>
                <a:satOff val="3665"/>
                <a:lumOff val="-13986"/>
              </a:schemeClr>
            </a:solidFill>
            <a:miter lim="400000"/>
          </a:ln>
        </p:spPr>
        <p:txBody>
          <a:bodyPr lIns="71437" tIns="71437" rIns="71437" bIns="71437" anchor="ctr"/>
          <a:lstStyle/>
          <a:p>
            <a:pPr>
              <a:defRPr sz="3200">
                <a:solidFill>
                  <a:srgbClr val="FFFFFF"/>
                </a:solidFill>
              </a:defRPr>
            </a:pPr>
          </a:p>
        </p:txBody>
      </p:sp>
      <p:sp>
        <p:nvSpPr>
          <p:cNvPr id="581" name="Arrow"/>
          <p:cNvSpPr/>
          <p:nvPr/>
        </p:nvSpPr>
        <p:spPr>
          <a:xfrm rot="13075946">
            <a:off x="2839859" y="4350947"/>
            <a:ext cx="4312441" cy="370089"/>
          </a:xfrm>
          <a:prstGeom prst="rightArrow">
            <a:avLst>
              <a:gd name="adj1" fmla="val 15822"/>
              <a:gd name="adj2" fmla="val 149158"/>
            </a:avLst>
          </a:prstGeom>
          <a:solidFill>
            <a:schemeClr val="accent3">
              <a:satOff val="18648"/>
              <a:lumOff val="5971"/>
            </a:schemeClr>
          </a:solidFill>
          <a:ln w="12700">
            <a:miter lim="400000"/>
          </a:ln>
        </p:spPr>
        <p:txBody>
          <a:bodyPr lIns="71437" tIns="71437" rIns="71437" bIns="71437" anchor="ctr"/>
          <a:lstStyle/>
          <a:p>
            <a:pPr>
              <a:defRPr sz="3200">
                <a:solidFill>
                  <a:srgbClr val="FFFFFF"/>
                </a:solidFill>
              </a:defRPr>
            </a:pPr>
          </a:p>
        </p:txBody>
      </p:sp>
      <p:sp>
        <p:nvSpPr>
          <p:cNvPr id="582" name="Lesser-energy electron leaves"/>
          <p:cNvSpPr txBox="1"/>
          <p:nvPr/>
        </p:nvSpPr>
        <p:spPr>
          <a:xfrm>
            <a:off x="29107" y="4166905"/>
            <a:ext cx="4546760"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Lesser-energy electron leaves</a:t>
            </a:r>
          </a:p>
        </p:txBody>
      </p:sp>
      <p:grpSp>
        <p:nvGrpSpPr>
          <p:cNvPr id="592" name="Group"/>
          <p:cNvGrpSpPr/>
          <p:nvPr/>
        </p:nvGrpSpPr>
        <p:grpSpPr>
          <a:xfrm>
            <a:off x="8051193" y="2910546"/>
            <a:ext cx="6207672" cy="6207673"/>
            <a:chOff x="-38099" y="-38099"/>
            <a:chExt cx="6207671" cy="6207671"/>
          </a:xfrm>
        </p:grpSpPr>
        <p:pic>
          <p:nvPicPr>
            <p:cNvPr id="583" name="Circle Circle" descr="Circle Circle"/>
            <p:cNvPicPr>
              <a:picLocks noChangeAspect="0"/>
            </p:cNvPicPr>
            <p:nvPr/>
          </p:nvPicPr>
          <p:blipFill>
            <a:blip r:embed="rId10">
              <a:extLst/>
            </a:blip>
            <a:stretch>
              <a:fillRect/>
            </a:stretch>
          </p:blipFill>
          <p:spPr>
            <a:xfrm>
              <a:off x="1910308" y="1910308"/>
              <a:ext cx="2310855" cy="2310855"/>
            </a:xfrm>
            <a:prstGeom prst="rect">
              <a:avLst/>
            </a:prstGeom>
            <a:effectLst/>
          </p:spPr>
        </p:pic>
        <p:pic>
          <p:nvPicPr>
            <p:cNvPr id="585" name="Circle Circle" descr="Circle Circle"/>
            <p:cNvPicPr>
              <a:picLocks noChangeAspect="0"/>
            </p:cNvPicPr>
            <p:nvPr/>
          </p:nvPicPr>
          <p:blipFill>
            <a:blip r:embed="rId11">
              <a:extLst/>
            </a:blip>
            <a:stretch>
              <a:fillRect/>
            </a:stretch>
          </p:blipFill>
          <p:spPr>
            <a:xfrm>
              <a:off x="-38100" y="-38100"/>
              <a:ext cx="6207672" cy="6207672"/>
            </a:xfrm>
            <a:prstGeom prst="rect">
              <a:avLst/>
            </a:prstGeom>
            <a:effectLst/>
          </p:spPr>
        </p:pic>
        <p:grpSp>
          <p:nvGrpSpPr>
            <p:cNvPr id="589" name="Circle"/>
            <p:cNvGrpSpPr/>
            <p:nvPr/>
          </p:nvGrpSpPr>
          <p:grpSpPr>
            <a:xfrm>
              <a:off x="2674775" y="2674776"/>
              <a:ext cx="781922" cy="781922"/>
              <a:chOff x="0" y="0"/>
              <a:chExt cx="781920" cy="781920"/>
            </a:xfrm>
          </p:grpSpPr>
          <p:sp>
            <p:nvSpPr>
              <p:cNvPr id="588"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587"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590" name="Circle Circle" descr="Circle Circle"/>
            <p:cNvPicPr>
              <a:picLocks noChangeAspect="0"/>
            </p:cNvPicPr>
            <p:nvPr/>
          </p:nvPicPr>
          <p:blipFill>
            <a:blip r:embed="rId5">
              <a:extLst/>
            </a:blip>
            <a:stretch>
              <a:fillRect/>
            </a:stretch>
          </p:blipFill>
          <p:spPr>
            <a:xfrm>
              <a:off x="886162" y="886162"/>
              <a:ext cx="4359149" cy="4359149"/>
            </a:xfrm>
            <a:prstGeom prst="rect">
              <a:avLst/>
            </a:prstGeom>
            <a:effectLst/>
          </p:spPr>
        </p:pic>
      </p:grpSp>
      <p:grpSp>
        <p:nvGrpSpPr>
          <p:cNvPr id="602" name="Group"/>
          <p:cNvGrpSpPr/>
          <p:nvPr/>
        </p:nvGrpSpPr>
        <p:grpSpPr>
          <a:xfrm>
            <a:off x="8051193" y="2910546"/>
            <a:ext cx="6207672" cy="6207673"/>
            <a:chOff x="-38099" y="-38099"/>
            <a:chExt cx="6207671" cy="6207671"/>
          </a:xfrm>
        </p:grpSpPr>
        <p:pic>
          <p:nvPicPr>
            <p:cNvPr id="593" name="Circle Circle" descr="Circle Circle"/>
            <p:cNvPicPr>
              <a:picLocks noChangeAspect="0"/>
            </p:cNvPicPr>
            <p:nvPr/>
          </p:nvPicPr>
          <p:blipFill>
            <a:blip r:embed="rId10">
              <a:extLst/>
            </a:blip>
            <a:stretch>
              <a:fillRect/>
            </a:stretch>
          </p:blipFill>
          <p:spPr>
            <a:xfrm>
              <a:off x="1910308" y="1910308"/>
              <a:ext cx="2310855" cy="2310855"/>
            </a:xfrm>
            <a:prstGeom prst="rect">
              <a:avLst/>
            </a:prstGeom>
            <a:effectLst/>
          </p:spPr>
        </p:pic>
        <p:pic>
          <p:nvPicPr>
            <p:cNvPr id="595" name="Circle Circle" descr="Circle Circle"/>
            <p:cNvPicPr>
              <a:picLocks noChangeAspect="0"/>
            </p:cNvPicPr>
            <p:nvPr/>
          </p:nvPicPr>
          <p:blipFill>
            <a:blip r:embed="rId3">
              <a:extLst/>
            </a:blip>
            <a:stretch>
              <a:fillRect/>
            </a:stretch>
          </p:blipFill>
          <p:spPr>
            <a:xfrm>
              <a:off x="-38100" y="-38100"/>
              <a:ext cx="6207672" cy="6207672"/>
            </a:xfrm>
            <a:prstGeom prst="rect">
              <a:avLst/>
            </a:prstGeom>
            <a:effectLst/>
          </p:spPr>
        </p:pic>
        <p:grpSp>
          <p:nvGrpSpPr>
            <p:cNvPr id="599" name="Circle"/>
            <p:cNvGrpSpPr/>
            <p:nvPr/>
          </p:nvGrpSpPr>
          <p:grpSpPr>
            <a:xfrm>
              <a:off x="2674775" y="2674776"/>
              <a:ext cx="781922" cy="781922"/>
              <a:chOff x="0" y="0"/>
              <a:chExt cx="781920" cy="781920"/>
            </a:xfrm>
          </p:grpSpPr>
          <p:sp>
            <p:nvSpPr>
              <p:cNvPr id="598"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597"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600" name="Circle Circle" descr="Circle Circle"/>
            <p:cNvPicPr>
              <a:picLocks noChangeAspect="0"/>
            </p:cNvPicPr>
            <p:nvPr/>
          </p:nvPicPr>
          <p:blipFill>
            <a:blip r:embed="rId12">
              <a:extLst/>
            </a:blip>
            <a:stretch>
              <a:fillRect/>
            </a:stretch>
          </p:blipFill>
          <p:spPr>
            <a:xfrm>
              <a:off x="886162" y="886162"/>
              <a:ext cx="4359149" cy="4359149"/>
            </a:xfrm>
            <a:prstGeom prst="rect">
              <a:avLst/>
            </a:prstGeom>
            <a:effectLst/>
          </p:spPr>
        </p:pic>
      </p:grpSp>
      <p:grpSp>
        <p:nvGrpSpPr>
          <p:cNvPr id="612" name="Group"/>
          <p:cNvGrpSpPr/>
          <p:nvPr/>
        </p:nvGrpSpPr>
        <p:grpSpPr>
          <a:xfrm>
            <a:off x="8051193" y="2910546"/>
            <a:ext cx="6207672" cy="6207673"/>
            <a:chOff x="-38099" y="-38099"/>
            <a:chExt cx="6207671" cy="6207671"/>
          </a:xfrm>
        </p:grpSpPr>
        <p:pic>
          <p:nvPicPr>
            <p:cNvPr id="603" name="Circle Circle" descr="Circle Circle"/>
            <p:cNvPicPr>
              <a:picLocks noChangeAspect="0"/>
            </p:cNvPicPr>
            <p:nvPr/>
          </p:nvPicPr>
          <p:blipFill>
            <a:blip r:embed="rId2">
              <a:extLst/>
            </a:blip>
            <a:stretch>
              <a:fillRect/>
            </a:stretch>
          </p:blipFill>
          <p:spPr>
            <a:xfrm>
              <a:off x="1910308" y="1910308"/>
              <a:ext cx="2310855" cy="2310855"/>
            </a:xfrm>
            <a:prstGeom prst="rect">
              <a:avLst/>
            </a:prstGeom>
            <a:effectLst/>
          </p:spPr>
        </p:pic>
        <p:pic>
          <p:nvPicPr>
            <p:cNvPr id="605" name="Circle Circle" descr="Circle Circle"/>
            <p:cNvPicPr>
              <a:picLocks noChangeAspect="0"/>
            </p:cNvPicPr>
            <p:nvPr/>
          </p:nvPicPr>
          <p:blipFill>
            <a:blip r:embed="rId3">
              <a:extLst/>
            </a:blip>
            <a:stretch>
              <a:fillRect/>
            </a:stretch>
          </p:blipFill>
          <p:spPr>
            <a:xfrm>
              <a:off x="-38100" y="-38100"/>
              <a:ext cx="6207672" cy="6207672"/>
            </a:xfrm>
            <a:prstGeom prst="rect">
              <a:avLst/>
            </a:prstGeom>
            <a:effectLst/>
          </p:spPr>
        </p:pic>
        <p:grpSp>
          <p:nvGrpSpPr>
            <p:cNvPr id="609" name="Circle"/>
            <p:cNvGrpSpPr/>
            <p:nvPr/>
          </p:nvGrpSpPr>
          <p:grpSpPr>
            <a:xfrm>
              <a:off x="2674775" y="2674776"/>
              <a:ext cx="781922" cy="781922"/>
              <a:chOff x="0" y="0"/>
              <a:chExt cx="781920" cy="781920"/>
            </a:xfrm>
          </p:grpSpPr>
          <p:sp>
            <p:nvSpPr>
              <p:cNvPr id="608"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607"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610" name="Circle Circle" descr="Circle Circle"/>
            <p:cNvPicPr>
              <a:picLocks noChangeAspect="0"/>
            </p:cNvPicPr>
            <p:nvPr/>
          </p:nvPicPr>
          <p:blipFill>
            <a:blip r:embed="rId5">
              <a:extLst/>
            </a:blip>
            <a:stretch>
              <a:fillRect/>
            </a:stretch>
          </p:blipFill>
          <p:spPr>
            <a:xfrm>
              <a:off x="886162" y="886162"/>
              <a:ext cx="4359149" cy="4359149"/>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2" presetID="2" grpId="1" fill="hold">
                                  <p:stCondLst>
                                    <p:cond delay="0"/>
                                  </p:stCondLst>
                                  <p:iterate type="lt" backwards="0">
                                    <p:tmAbs val="0"/>
                                  </p:iterate>
                                  <p:childTnLst>
                                    <p:set>
                                      <p:cBhvr>
                                        <p:cTn id="6" fill="hold"/>
                                        <p:tgtEl>
                                          <p:spTgt spid="580"/>
                                        </p:tgtEl>
                                        <p:attrNameLst>
                                          <p:attrName>style.visibility</p:attrName>
                                        </p:attrNameLst>
                                      </p:cBhvr>
                                      <p:to>
                                        <p:strVal val="visible"/>
                                      </p:to>
                                    </p:set>
                                    <p:anim calcmode="lin" valueType="num">
                                      <p:cBhvr>
                                        <p:cTn id="7" dur="1000" fill="hold"/>
                                        <p:tgtEl>
                                          <p:spTgt spid="580"/>
                                        </p:tgtEl>
                                        <p:attrNameLst>
                                          <p:attrName>ppt_x</p:attrName>
                                        </p:attrNameLst>
                                      </p:cBhvr>
                                      <p:tavLst>
                                        <p:tav tm="0">
                                          <p:val>
                                            <p:strVal val="0-#ppt_w/2"/>
                                          </p:val>
                                        </p:tav>
                                        <p:tav tm="100000">
                                          <p:val>
                                            <p:strVal val="#ppt_x"/>
                                          </p:val>
                                        </p:tav>
                                      </p:tavLst>
                                    </p:anim>
                                    <p:anim calcmode="lin" valueType="num">
                                      <p:cBhvr>
                                        <p:cTn id="8" dur="1000" fill="hold"/>
                                        <p:tgtEl>
                                          <p:spTgt spid="58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12" presetID="2" grpId="2" fill="hold">
                                  <p:stCondLst>
                                    <p:cond delay="0"/>
                                  </p:stCondLst>
                                  <p:iterate type="lt" backwards="0">
                                    <p:tmAbs val="0"/>
                                  </p:iterate>
                                  <p:childTnLst>
                                    <p:set>
                                      <p:cBhvr>
                                        <p:cTn id="11" fill="hold"/>
                                        <p:tgtEl>
                                          <p:spTgt spid="561"/>
                                        </p:tgtEl>
                                        <p:attrNameLst>
                                          <p:attrName>style.visibility</p:attrName>
                                        </p:attrNameLst>
                                      </p:cBhvr>
                                      <p:to>
                                        <p:strVal val="visible"/>
                                      </p:to>
                                    </p:set>
                                    <p:anim calcmode="lin" valueType="num">
                                      <p:cBhvr>
                                        <p:cTn id="12" dur="1000" fill="hold"/>
                                        <p:tgtEl>
                                          <p:spTgt spid="561"/>
                                        </p:tgtEl>
                                        <p:attrNameLst>
                                          <p:attrName>ppt_x</p:attrName>
                                        </p:attrNameLst>
                                      </p:cBhvr>
                                      <p:tavLst>
                                        <p:tav tm="0">
                                          <p:val>
                                            <p:strVal val="0-#ppt_w/2"/>
                                          </p:val>
                                        </p:tav>
                                        <p:tav tm="100000">
                                          <p:val>
                                            <p:strVal val="#ppt_x"/>
                                          </p:val>
                                        </p:tav>
                                      </p:tavLst>
                                    </p:anim>
                                    <p:anim calcmode="lin" valueType="num">
                                      <p:cBhvr>
                                        <p:cTn id="13" dur="1000" fill="hold"/>
                                        <p:tgtEl>
                                          <p:spTgt spid="561"/>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Class="entr" nodeType="afterEffect" presetSubtype="0" presetID="1" grpId="3" fill="hold">
                                  <p:stCondLst>
                                    <p:cond delay="0"/>
                                  </p:stCondLst>
                                  <p:iterate type="el" backwards="0">
                                    <p:tmAbs val="0"/>
                                  </p:iterate>
                                  <p:childTnLst>
                                    <p:set>
                                      <p:cBhvr>
                                        <p:cTn id="16" fill="hold"/>
                                        <p:tgtEl>
                                          <p:spTgt spid="549"/>
                                        </p:tgtEl>
                                        <p:attrNameLst>
                                          <p:attrName>style.visibility</p:attrName>
                                        </p:attrNameLst>
                                      </p:cBhvr>
                                      <p:to>
                                        <p:strVal val="visible"/>
                                      </p:to>
                                    </p:set>
                                  </p:childTnLst>
                                </p:cTn>
                              </p:par>
                            </p:childTnLst>
                          </p:cTn>
                        </p:par>
                        <p:par>
                          <p:cTn id="17" fill="hold">
                            <p:stCondLst>
                              <p:cond delay="0"/>
                            </p:stCondLst>
                            <p:childTnLst>
                              <p:par>
                                <p:cTn id="18" presetClass="path" nodeType="afterEffect" presetSubtype="0" presetID="-1" grpId="4" accel="50000" decel="50000" fill="hold">
                                  <p:stCondLst>
                                    <p:cond delay="1500"/>
                                  </p:stCondLst>
                                  <p:childTnLst>
                                    <p:animMotion path="M 0.000000 0.000000 L -0.063252 -0.086005" origin="layout" pathEditMode="relative">
                                      <p:cBhvr>
                                        <p:cTn id="19" dur="1000" fill="hold"/>
                                        <p:tgtEl>
                                          <p:spTgt spid="579"/>
                                        </p:tgtEl>
                                        <p:attrNameLst>
                                          <p:attrName>ppt_x</p:attrName>
                                          <p:attrName>ppt_y</p:attrName>
                                        </p:attrNameLst>
                                      </p:cBhvr>
                                    </p:animMotion>
                                  </p:childTnLst>
                                </p:cTn>
                              </p:par>
                            </p:childTnLst>
                          </p:cTn>
                        </p:par>
                        <p:par>
                          <p:cTn id="20" fill="hold">
                            <p:stCondLst>
                              <p:cond delay="2500"/>
                            </p:stCondLst>
                            <p:childTnLst>
                              <p:par>
                                <p:cTn id="21" presetClass="entr" nodeType="afterEffect" presetSubtype="0" presetID="1" grpId="5" fill="hold">
                                  <p:stCondLst>
                                    <p:cond delay="0"/>
                                  </p:stCondLst>
                                  <p:iterate type="el" backwards="0">
                                    <p:tmAbs val="0"/>
                                  </p:iterate>
                                  <p:childTnLst>
                                    <p:set>
                                      <p:cBhvr>
                                        <p:cTn id="22" fill="hold"/>
                                        <p:tgtEl>
                                          <p:spTgt spid="592"/>
                                        </p:tgtEl>
                                        <p:attrNameLst>
                                          <p:attrName>style.visibility</p:attrName>
                                        </p:attrNameLst>
                                      </p:cBhvr>
                                      <p:to>
                                        <p:strVal val="visible"/>
                                      </p:to>
                                    </p:set>
                                  </p:childTnLst>
                                </p:cTn>
                              </p:par>
                            </p:childTnLst>
                          </p:cTn>
                        </p:par>
                        <p:par>
                          <p:cTn id="23" fill="hold">
                            <p:stCondLst>
                              <p:cond delay="2500"/>
                            </p:stCondLst>
                            <p:childTnLst>
                              <p:par>
                                <p:cTn id="24" presetClass="exit" nodeType="afterEffect" presetSubtype="0" presetID="1" grpId="6" fill="hold">
                                  <p:stCondLst>
                                    <p:cond delay="0"/>
                                  </p:stCondLst>
                                  <p:iterate type="el" backwards="0">
                                    <p:tmAbs val="0"/>
                                  </p:iterate>
                                  <p:childTnLst>
                                    <p:set>
                                      <p:cBhvr>
                                        <p:cTn id="25" fill="hold">
                                          <p:stCondLst>
                                            <p:cond delay="0"/>
                                          </p:stCondLst>
                                        </p:cTn>
                                        <p:tgtEl>
                                          <p:spTgt spid="550"/>
                                        </p:tgtEl>
                                        <p:attrNameLst>
                                          <p:attrName>style.visibility</p:attrName>
                                        </p:attrNameLst>
                                      </p:cBhvr>
                                      <p:to>
                                        <p:strVal val="hidden"/>
                                      </p:to>
                                    </p:set>
                                  </p:childTnLst>
                                </p:cTn>
                              </p:par>
                            </p:childTnLst>
                          </p:cTn>
                        </p:par>
                        <p:par>
                          <p:cTn id="26" fill="hold">
                            <p:stCondLst>
                              <p:cond delay="2500"/>
                            </p:stCondLst>
                            <p:childTnLst>
                              <p:par>
                                <p:cTn id="27" presetClass="entr" nodeType="afterEffect" presetSubtype="0" presetID="1" grpId="7" fill="hold">
                                  <p:stCondLst>
                                    <p:cond delay="0"/>
                                  </p:stCondLst>
                                  <p:iterate type="el" backwards="0">
                                    <p:tmAbs val="0"/>
                                  </p:iterate>
                                  <p:childTnLst>
                                    <p:set>
                                      <p:cBhvr>
                                        <p:cTn id="28" fill="hold"/>
                                        <p:tgtEl>
                                          <p:spTgt spid="562"/>
                                        </p:tgtEl>
                                        <p:attrNameLst>
                                          <p:attrName>style.visibility</p:attrName>
                                        </p:attrNameLst>
                                      </p:cBhvr>
                                      <p:to>
                                        <p:strVal val="visible"/>
                                      </p:to>
                                    </p:set>
                                  </p:childTnLst>
                                </p:cTn>
                              </p:par>
                            </p:childTnLst>
                          </p:cTn>
                        </p:par>
                        <p:par>
                          <p:cTn id="29" fill="hold">
                            <p:stCondLst>
                              <p:cond delay="2500"/>
                            </p:stCondLst>
                            <p:childTnLst>
                              <p:par>
                                <p:cTn id="30" presetClass="exit" nodeType="afterEffect" presetSubtype="9" presetID="2" grpId="8" fill="hold">
                                  <p:stCondLst>
                                    <p:cond delay="1500"/>
                                  </p:stCondLst>
                                  <p:iterate type="lt" backwards="0">
                                    <p:tmAbs val="0"/>
                                  </p:iterate>
                                  <p:childTnLst>
                                    <p:anim calcmode="lin" valueType="num">
                                      <p:cBhvr>
                                        <p:cTn id="31" dur="1000" fill="hold"/>
                                        <p:tgtEl>
                                          <p:spTgt spid="580"/>
                                        </p:tgtEl>
                                        <p:attrNameLst>
                                          <p:attrName>ppt_x</p:attrName>
                                        </p:attrNameLst>
                                      </p:cBhvr>
                                      <p:tavLst>
                                        <p:tav tm="0">
                                          <p:val>
                                            <p:strVal val="ppt_x"/>
                                          </p:val>
                                        </p:tav>
                                        <p:tav tm="100000">
                                          <p:val>
                                            <p:strVal val="0-ppt_w/2"/>
                                          </p:val>
                                        </p:tav>
                                      </p:tavLst>
                                    </p:anim>
                                    <p:anim calcmode="lin" valueType="num">
                                      <p:cBhvr>
                                        <p:cTn id="32" dur="1000" fill="hold"/>
                                        <p:tgtEl>
                                          <p:spTgt spid="580"/>
                                        </p:tgtEl>
                                        <p:attrNameLst>
                                          <p:attrName>ppt_y</p:attrName>
                                        </p:attrNameLst>
                                      </p:cBhvr>
                                      <p:tavLst>
                                        <p:tav tm="0">
                                          <p:val>
                                            <p:strVal val="ppt_y"/>
                                          </p:val>
                                        </p:tav>
                                        <p:tav tm="100000">
                                          <p:val>
                                            <p:strVal val="0-ppt_h/2"/>
                                          </p:val>
                                        </p:tav>
                                      </p:tavLst>
                                    </p:anim>
                                    <p:set>
                                      <p:cBhvr>
                                        <p:cTn id="33" fill="hold">
                                          <p:stCondLst>
                                            <p:cond delay="999"/>
                                          </p:stCondLst>
                                        </p:cTn>
                                        <p:tgtEl>
                                          <p:spTgt spid="580"/>
                                        </p:tgtEl>
                                        <p:attrNameLst>
                                          <p:attrName>style.visibility</p:attrName>
                                        </p:attrNameLst>
                                      </p:cBhvr>
                                      <p:to>
                                        <p:strVal val="hidden"/>
                                      </p:to>
                                    </p:set>
                                  </p:childTnLst>
                                </p:cTn>
                              </p:par>
                            </p:childTnLst>
                          </p:cTn>
                        </p:par>
                        <p:par>
                          <p:cTn id="34" fill="hold">
                            <p:stCondLst>
                              <p:cond delay="5000"/>
                            </p:stCondLst>
                            <p:childTnLst>
                              <p:par>
                                <p:cTn id="35" presetClass="entr" nodeType="afterEffect" presetSubtype="9" presetID="18" grpId="9" fill="hold">
                                  <p:stCondLst>
                                    <p:cond delay="200"/>
                                  </p:stCondLst>
                                  <p:iterate type="el" backwards="0">
                                    <p:tmAbs val="0"/>
                                  </p:iterate>
                                  <p:childTnLst>
                                    <p:set>
                                      <p:cBhvr>
                                        <p:cTn id="36" fill="hold"/>
                                        <p:tgtEl>
                                          <p:spTgt spid="581"/>
                                        </p:tgtEl>
                                        <p:attrNameLst>
                                          <p:attrName>style.visibility</p:attrName>
                                        </p:attrNameLst>
                                      </p:cBhvr>
                                      <p:to>
                                        <p:strVal val="visible"/>
                                      </p:to>
                                    </p:set>
                                    <p:animEffect filter="strips(upLeft)" transition="in">
                                      <p:cBhvr>
                                        <p:cTn id="37" dur="1000"/>
                                        <p:tgtEl>
                                          <p:spTgt spid="581"/>
                                        </p:tgtEl>
                                      </p:cBhvr>
                                    </p:animEffect>
                                  </p:childTnLst>
                                </p:cTn>
                              </p:par>
                            </p:childTnLst>
                          </p:cTn>
                        </p:par>
                        <p:par>
                          <p:cTn id="38" fill="hold">
                            <p:stCondLst>
                              <p:cond delay="6200"/>
                            </p:stCondLst>
                            <p:childTnLst>
                              <p:par>
                                <p:cTn id="39" presetClass="entr" nodeType="afterEffect" presetSubtype="0" presetID="1" grpId="10" fill="hold">
                                  <p:stCondLst>
                                    <p:cond delay="0"/>
                                  </p:stCondLst>
                                  <p:iterate type="el" backwards="0">
                                    <p:tmAbs val="0"/>
                                  </p:iterate>
                                  <p:childTnLst>
                                    <p:set>
                                      <p:cBhvr>
                                        <p:cTn id="40" fill="hold"/>
                                        <p:tgtEl>
                                          <p:spTgt spid="5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path" nodeType="clickEffect" presetSubtype="0" presetID="-1" grpId="11" accel="50000" decel="50000" fill="hold">
                                  <p:stCondLst>
                                    <p:cond delay="0"/>
                                  </p:stCondLst>
                                  <p:childTnLst>
                                    <p:animMotion path="M -0.063252 -0.086005 L -0.054592 0.053884" origin="layout" pathEditMode="relative">
                                      <p:cBhvr>
                                        <p:cTn id="44" dur="1000" fill="hold"/>
                                        <p:tgtEl>
                                          <p:spTgt spid="579"/>
                                        </p:tgtEl>
                                        <p:attrNameLst>
                                          <p:attrName>ppt_x</p:attrName>
                                          <p:attrName>ppt_y</p:attrName>
                                        </p:attrNameLst>
                                      </p:cBhvr>
                                    </p:animMotion>
                                  </p:childTnLst>
                                </p:cTn>
                              </p:par>
                            </p:childTnLst>
                          </p:cTn>
                        </p:par>
                        <p:par>
                          <p:cTn id="45" fill="hold">
                            <p:stCondLst>
                              <p:cond delay="1000"/>
                            </p:stCondLst>
                            <p:childTnLst>
                              <p:par>
                                <p:cTn id="46" presetClass="entr" nodeType="afterEffect" presetSubtype="0" presetID="1" grpId="12" fill="hold">
                                  <p:stCondLst>
                                    <p:cond delay="0"/>
                                  </p:stCondLst>
                                  <p:iterate type="el" backwards="0">
                                    <p:tmAbs val="0"/>
                                  </p:iterate>
                                  <p:childTnLst>
                                    <p:set>
                                      <p:cBhvr>
                                        <p:cTn id="47" fill="hold"/>
                                        <p:tgtEl>
                                          <p:spTgt spid="602"/>
                                        </p:tgtEl>
                                        <p:attrNameLst>
                                          <p:attrName>style.visibility</p:attrName>
                                        </p:attrNameLst>
                                      </p:cBhvr>
                                      <p:to>
                                        <p:strVal val="visible"/>
                                      </p:to>
                                    </p:set>
                                  </p:childTnLst>
                                </p:cTn>
                              </p:par>
                            </p:childTnLst>
                          </p:cTn>
                        </p:par>
                        <p:par>
                          <p:cTn id="48" fill="hold">
                            <p:stCondLst>
                              <p:cond delay="1000"/>
                            </p:stCondLst>
                            <p:childTnLst>
                              <p:par>
                                <p:cTn id="49" presetClass="exit" nodeType="afterEffect" presetSubtype="0" presetID="1" grpId="13" fill="hold">
                                  <p:stCondLst>
                                    <p:cond delay="0"/>
                                  </p:stCondLst>
                                  <p:iterate type="el" backwards="0">
                                    <p:tmAbs val="0"/>
                                  </p:iterate>
                                  <p:childTnLst>
                                    <p:set>
                                      <p:cBhvr>
                                        <p:cTn id="50" fill="hold">
                                          <p:stCondLst>
                                            <p:cond delay="0"/>
                                          </p:stCondLst>
                                        </p:cTn>
                                        <p:tgtEl>
                                          <p:spTgt spid="562"/>
                                        </p:tgtEl>
                                        <p:attrNameLst>
                                          <p:attrName>style.visibility</p:attrName>
                                        </p:attrNameLst>
                                      </p:cBhvr>
                                      <p:to>
                                        <p:strVal val="hidden"/>
                                      </p:to>
                                    </p:set>
                                  </p:childTnLst>
                                </p:cTn>
                              </p:par>
                            </p:childTnLst>
                          </p:cTn>
                        </p:par>
                        <p:par>
                          <p:cTn id="51" fill="hold">
                            <p:stCondLst>
                              <p:cond delay="1000"/>
                            </p:stCondLst>
                            <p:childTnLst>
                              <p:par>
                                <p:cTn id="52" presetClass="entr" nodeType="afterEffect" presetSubtype="0" presetID="1" grpId="14" fill="hold">
                                  <p:stCondLst>
                                    <p:cond delay="0"/>
                                  </p:stCondLst>
                                  <p:iterate type="el" backwards="0">
                                    <p:tmAbs val="0"/>
                                  </p:iterate>
                                  <p:childTnLst>
                                    <p:set>
                                      <p:cBhvr>
                                        <p:cTn id="53" fill="hold"/>
                                        <p:tgtEl>
                                          <p:spTgt spid="569"/>
                                        </p:tgtEl>
                                        <p:attrNameLst>
                                          <p:attrName>style.visibility</p:attrName>
                                        </p:attrNameLst>
                                      </p:cBhvr>
                                      <p:to>
                                        <p:strVal val="visible"/>
                                      </p:to>
                                    </p:set>
                                  </p:childTnLst>
                                </p:cTn>
                              </p:par>
                            </p:childTnLst>
                          </p:cTn>
                        </p:par>
                        <p:par>
                          <p:cTn id="54" fill="hold">
                            <p:stCondLst>
                              <p:cond delay="1000"/>
                            </p:stCondLst>
                            <p:childTnLst>
                              <p:par>
                                <p:cTn id="55" presetClass="entr" nodeType="afterEffect" presetSubtype="0" presetID="1" grpId="15" fill="hold">
                                  <p:stCondLst>
                                    <p:cond delay="0"/>
                                  </p:stCondLst>
                                  <p:iterate type="el" backwards="0">
                                    <p:tmAbs val="0"/>
                                  </p:iterate>
                                  <p:childTnLst>
                                    <p:set>
                                      <p:cBhvr>
                                        <p:cTn id="56" fill="hold"/>
                                        <p:tgtEl>
                                          <p:spTgt spid="548"/>
                                        </p:tgtEl>
                                        <p:attrNameLst>
                                          <p:attrName>style.visibility</p:attrName>
                                        </p:attrNameLst>
                                      </p:cBhvr>
                                      <p:to>
                                        <p:strVal val="visible"/>
                                      </p:to>
                                    </p:set>
                                  </p:childTnLst>
                                </p:cTn>
                              </p:par>
                            </p:childTnLst>
                          </p:cTn>
                        </p:par>
                        <p:par>
                          <p:cTn id="57" fill="hold">
                            <p:stCondLst>
                              <p:cond delay="1000"/>
                            </p:stCondLst>
                            <p:childTnLst>
                              <p:par>
                                <p:cTn id="58" presetClass="entr" nodeType="afterEffect" presetSubtype="8" presetID="22" grpId="16" fill="hold">
                                  <p:stCondLst>
                                    <p:cond delay="0"/>
                                  </p:stCondLst>
                                  <p:iterate type="el" backwards="0">
                                    <p:tmAbs val="0"/>
                                  </p:iterate>
                                  <p:childTnLst>
                                    <p:set>
                                      <p:cBhvr>
                                        <p:cTn id="59" fill="hold"/>
                                        <p:tgtEl>
                                          <p:spTgt spid="574"/>
                                        </p:tgtEl>
                                        <p:attrNameLst>
                                          <p:attrName>style.visibility</p:attrName>
                                        </p:attrNameLst>
                                      </p:cBhvr>
                                      <p:to>
                                        <p:strVal val="visible"/>
                                      </p:to>
                                    </p:set>
                                    <p:animEffect filter="wipe(left)" transition="in">
                                      <p:cBhvr>
                                        <p:cTn id="60" dur="1000"/>
                                        <p:tgtEl>
                                          <p:spTgt spid="574"/>
                                        </p:tgtEl>
                                      </p:cBhvr>
                                    </p:animEffect>
                                  </p:childTnLst>
                                </p:cTn>
                              </p:par>
                            </p:childTnLst>
                          </p:cTn>
                        </p:par>
                        <p:par>
                          <p:cTn id="61" fill="hold">
                            <p:stCondLst>
                              <p:cond delay="2000"/>
                            </p:stCondLst>
                            <p:childTnLst>
                              <p:par>
                                <p:cTn id="62" presetClass="entr" nodeType="afterEffect" presetSubtype="8" presetID="22" grpId="17" fill="hold">
                                  <p:stCondLst>
                                    <p:cond delay="0"/>
                                  </p:stCondLst>
                                  <p:iterate type="el" backwards="0">
                                    <p:tmAbs val="0"/>
                                  </p:iterate>
                                  <p:childTnLst>
                                    <p:set>
                                      <p:cBhvr>
                                        <p:cTn id="63" fill="hold"/>
                                        <p:tgtEl>
                                          <p:spTgt spid="576"/>
                                        </p:tgtEl>
                                        <p:attrNameLst>
                                          <p:attrName>style.visibility</p:attrName>
                                        </p:attrNameLst>
                                      </p:cBhvr>
                                      <p:to>
                                        <p:strVal val="visible"/>
                                      </p:to>
                                    </p:set>
                                    <p:animEffect filter="wipe(left)" transition="in">
                                      <p:cBhvr>
                                        <p:cTn id="64" dur="500"/>
                                        <p:tgtEl>
                                          <p:spTgt spid="576"/>
                                        </p:tgtEl>
                                      </p:cBhvr>
                                    </p:animEffect>
                                  </p:childTnLst>
                                </p:cTn>
                              </p:par>
                            </p:childTnLst>
                          </p:cTn>
                        </p:par>
                        <p:par>
                          <p:cTn id="65" fill="hold">
                            <p:stCondLst>
                              <p:cond delay="2500"/>
                            </p:stCondLst>
                            <p:childTnLst>
                              <p:par>
                                <p:cTn id="66" presetClass="entr" nodeType="afterEffect" presetSubtype="0" presetID="1" grpId="18" fill="hold">
                                  <p:stCondLst>
                                    <p:cond delay="0"/>
                                  </p:stCondLst>
                                  <p:iterate type="el" backwards="0">
                                    <p:tmAbs val="0"/>
                                  </p:iterate>
                                  <p:childTnLst>
                                    <p:set>
                                      <p:cBhvr>
                                        <p:cTn id="67" fill="hold"/>
                                        <p:tgtEl>
                                          <p:spTgt spid="56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Class="path" nodeType="clickEffect" presetSubtype="0" presetID="-1" grpId="19" accel="50000" decel="50000" fill="hold">
                                  <p:stCondLst>
                                    <p:cond delay="0"/>
                                  </p:stCondLst>
                                  <p:childTnLst>
                                    <p:animMotion path="M -0.054592 0.053884 L 0.021515 0.131327" origin="layout" pathEditMode="relative">
                                      <p:cBhvr>
                                        <p:cTn id="71" dur="1000" fill="hold"/>
                                        <p:tgtEl>
                                          <p:spTgt spid="579"/>
                                        </p:tgtEl>
                                        <p:attrNameLst>
                                          <p:attrName>ppt_x</p:attrName>
                                          <p:attrName>ppt_y</p:attrName>
                                        </p:attrNameLst>
                                      </p:cBhvr>
                                    </p:animMotion>
                                  </p:childTnLst>
                                </p:cTn>
                              </p:par>
                            </p:childTnLst>
                          </p:cTn>
                        </p:par>
                        <p:par>
                          <p:cTn id="72" fill="hold">
                            <p:stCondLst>
                              <p:cond delay="1000"/>
                            </p:stCondLst>
                            <p:childTnLst>
                              <p:par>
                                <p:cTn id="73" presetClass="entr" nodeType="afterEffect" presetSubtype="0" presetID="1" grpId="20" fill="hold">
                                  <p:stCondLst>
                                    <p:cond delay="0"/>
                                  </p:stCondLst>
                                  <p:iterate type="el" backwards="0">
                                    <p:tmAbs val="0"/>
                                  </p:iterate>
                                  <p:childTnLst>
                                    <p:set>
                                      <p:cBhvr>
                                        <p:cTn id="74" fill="hold"/>
                                        <p:tgtEl>
                                          <p:spTgt spid="612"/>
                                        </p:tgtEl>
                                        <p:attrNameLst>
                                          <p:attrName>style.visibility</p:attrName>
                                        </p:attrNameLst>
                                      </p:cBhvr>
                                      <p:to>
                                        <p:strVal val="visible"/>
                                      </p:to>
                                    </p:set>
                                  </p:childTnLst>
                                </p:cTn>
                              </p:par>
                            </p:childTnLst>
                          </p:cTn>
                        </p:par>
                        <p:par>
                          <p:cTn id="75" fill="hold">
                            <p:stCondLst>
                              <p:cond delay="1000"/>
                            </p:stCondLst>
                            <p:childTnLst>
                              <p:par>
                                <p:cTn id="76" presetClass="exit" nodeType="afterEffect" presetSubtype="0" presetID="1" grpId="21" fill="hold">
                                  <p:stCondLst>
                                    <p:cond delay="0"/>
                                  </p:stCondLst>
                                  <p:iterate type="el" backwards="0">
                                    <p:tmAbs val="0"/>
                                  </p:iterate>
                                  <p:childTnLst>
                                    <p:set>
                                      <p:cBhvr>
                                        <p:cTn id="77" fill="hold">
                                          <p:stCondLst>
                                            <p:cond delay="0"/>
                                          </p:stCondLst>
                                        </p:cTn>
                                        <p:tgtEl>
                                          <p:spTgt spid="569"/>
                                        </p:tgtEl>
                                        <p:attrNameLst>
                                          <p:attrName>style.visibility</p:attrName>
                                        </p:attrNameLst>
                                      </p:cBhvr>
                                      <p:to>
                                        <p:strVal val="hidden"/>
                                      </p:to>
                                    </p:set>
                                  </p:childTnLst>
                                </p:cTn>
                              </p:par>
                            </p:childTnLst>
                          </p:cTn>
                        </p:par>
                        <p:par>
                          <p:cTn id="78" fill="hold">
                            <p:stCondLst>
                              <p:cond delay="1000"/>
                            </p:stCondLst>
                            <p:childTnLst>
                              <p:par>
                                <p:cTn id="79" presetClass="entr" nodeType="afterEffect" presetSubtype="0" presetID="1" grpId="22" fill="hold">
                                  <p:stCondLst>
                                    <p:cond delay="0"/>
                                  </p:stCondLst>
                                  <p:iterate type="el" backwards="0">
                                    <p:tmAbs val="0"/>
                                  </p:iterate>
                                  <p:childTnLst>
                                    <p:set>
                                      <p:cBhvr>
                                        <p:cTn id="80" fill="hold"/>
                                        <p:tgtEl>
                                          <p:spTgt spid="542"/>
                                        </p:tgtEl>
                                        <p:attrNameLst>
                                          <p:attrName>style.visibility</p:attrName>
                                        </p:attrNameLst>
                                      </p:cBhvr>
                                      <p:to>
                                        <p:strVal val="visible"/>
                                      </p:to>
                                    </p:set>
                                  </p:childTnLst>
                                </p:cTn>
                              </p:par>
                            </p:childTnLst>
                          </p:cTn>
                        </p:par>
                        <p:par>
                          <p:cTn id="81" fill="hold">
                            <p:stCondLst>
                              <p:cond delay="1000"/>
                            </p:stCondLst>
                            <p:childTnLst>
                              <p:par>
                                <p:cTn id="82" presetClass="entr" nodeType="afterEffect" presetSubtype="0" presetID="1" grpId="23" fill="hold">
                                  <p:stCondLst>
                                    <p:cond delay="0"/>
                                  </p:stCondLst>
                                  <p:iterate type="el" backwards="0">
                                    <p:tmAbs val="0"/>
                                  </p:iterate>
                                  <p:childTnLst>
                                    <p:set>
                                      <p:cBhvr>
                                        <p:cTn id="83" fill="hold"/>
                                        <p:tgtEl>
                                          <p:spTgt spid="568"/>
                                        </p:tgtEl>
                                        <p:attrNameLst>
                                          <p:attrName>style.visibility</p:attrName>
                                        </p:attrNameLst>
                                      </p:cBhvr>
                                      <p:to>
                                        <p:strVal val="visible"/>
                                      </p:to>
                                    </p:set>
                                  </p:childTnLst>
                                </p:cTn>
                              </p:par>
                            </p:childTnLst>
                          </p:cTn>
                        </p:par>
                        <p:par>
                          <p:cTn id="84" fill="hold">
                            <p:stCondLst>
                              <p:cond delay="1000"/>
                            </p:stCondLst>
                            <p:childTnLst>
                              <p:par>
                                <p:cTn id="85" presetClass="entr" nodeType="afterEffect" presetSubtype="8" presetID="22" grpId="24" fill="hold">
                                  <p:stCondLst>
                                    <p:cond delay="0"/>
                                  </p:stCondLst>
                                  <p:iterate type="el" backwards="0">
                                    <p:tmAbs val="0"/>
                                  </p:iterate>
                                  <p:childTnLst>
                                    <p:set>
                                      <p:cBhvr>
                                        <p:cTn id="86" fill="hold"/>
                                        <p:tgtEl>
                                          <p:spTgt spid="570"/>
                                        </p:tgtEl>
                                        <p:attrNameLst>
                                          <p:attrName>style.visibility</p:attrName>
                                        </p:attrNameLst>
                                      </p:cBhvr>
                                      <p:to>
                                        <p:strVal val="visible"/>
                                      </p:to>
                                    </p:set>
                                    <p:animEffect filter="wipe(left)" transition="in">
                                      <p:cBhvr>
                                        <p:cTn id="87" dur="1000"/>
                                        <p:tgtEl>
                                          <p:spTgt spid="570"/>
                                        </p:tgtEl>
                                      </p:cBhvr>
                                    </p:animEffect>
                                  </p:childTnLst>
                                </p:cTn>
                              </p:par>
                            </p:childTnLst>
                          </p:cTn>
                        </p:par>
                        <p:par>
                          <p:cTn id="88" fill="hold">
                            <p:stCondLst>
                              <p:cond delay="2000"/>
                            </p:stCondLst>
                            <p:childTnLst>
                              <p:par>
                                <p:cTn id="89" presetClass="entr" nodeType="afterEffect" presetSubtype="8" presetID="22" grpId="25" fill="hold">
                                  <p:stCondLst>
                                    <p:cond delay="0"/>
                                  </p:stCondLst>
                                  <p:iterate type="el" backwards="0">
                                    <p:tmAbs val="0"/>
                                  </p:iterate>
                                  <p:childTnLst>
                                    <p:set>
                                      <p:cBhvr>
                                        <p:cTn id="90" fill="hold"/>
                                        <p:tgtEl>
                                          <p:spTgt spid="572"/>
                                        </p:tgtEl>
                                        <p:attrNameLst>
                                          <p:attrName>style.visibility</p:attrName>
                                        </p:attrNameLst>
                                      </p:cBhvr>
                                      <p:to>
                                        <p:strVal val="visible"/>
                                      </p:to>
                                    </p:set>
                                    <p:animEffect filter="wipe(left)" transition="in">
                                      <p:cBhvr>
                                        <p:cTn id="91" dur="1000"/>
                                        <p:tgtEl>
                                          <p:spTgt spid="572"/>
                                        </p:tgtEl>
                                      </p:cBhvr>
                                    </p:animEffect>
                                  </p:childTnLst>
                                </p:cTn>
                              </p:par>
                            </p:childTnLst>
                          </p:cTn>
                        </p:par>
                        <p:par>
                          <p:cTn id="92" fill="hold">
                            <p:stCondLst>
                              <p:cond delay="3000"/>
                            </p:stCondLst>
                            <p:childTnLst>
                              <p:par>
                                <p:cTn id="93" presetClass="entr" nodeType="afterEffect" presetSubtype="0" presetID="1" grpId="26" fill="hold">
                                  <p:stCondLst>
                                    <p:cond delay="0"/>
                                  </p:stCondLst>
                                  <p:iterate type="el" backwards="0">
                                    <p:tmAbs val="0"/>
                                  </p:iterate>
                                  <p:childTnLst>
                                    <p:set>
                                      <p:cBhvr>
                                        <p:cTn id="94" fill="hold"/>
                                        <p:tgtEl>
                                          <p:spTgt spid="5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2" grpId="25"/>
      <p:bldP build="whole" bldLvl="1" animBg="1" rev="0" advAuto="0" spid="562" grpId="13"/>
      <p:bldP build="whole" bldLvl="1" animBg="1" rev="0" advAuto="0" spid="545" grpId="26"/>
      <p:bldP build="whole" bldLvl="1" animBg="1" rev="0" advAuto="0" spid="549" grpId="3"/>
      <p:bldP build="whole" bldLvl="1" animBg="1" rev="0" advAuto="0" spid="581" grpId="9"/>
      <p:bldP build="whole" bldLvl="1" animBg="1" rev="0" advAuto="0" spid="569" grpId="21"/>
      <p:bldP build="whole" bldLvl="1" animBg="1" rev="0" advAuto="0" spid="548" grpId="15"/>
      <p:bldP build="whole" bldLvl="1" animBg="1" rev="0" advAuto="0" spid="602" grpId="12"/>
      <p:bldP build="whole" bldLvl="1" animBg="1" rev="0" advAuto="0" spid="612" grpId="20"/>
      <p:bldP build="whole" bldLvl="1" animBg="1" rev="0" advAuto="0" spid="592" grpId="5"/>
      <p:bldP build="whole" bldLvl="1" animBg="1" rev="0" advAuto="0" spid="574" grpId="16"/>
      <p:bldP build="whole" bldLvl="1" animBg="1" rev="0" advAuto="0" spid="570" grpId="24"/>
      <p:bldP build="whole" bldLvl="1" animBg="1" rev="0" advAuto="0" spid="580" grpId="1"/>
      <p:bldP build="whole" bldLvl="1" animBg="1" rev="0" advAuto="0" spid="582" grpId="10"/>
      <p:bldP build="whole" bldLvl="1" animBg="1" rev="0" advAuto="0" spid="568" grpId="23"/>
      <p:bldP build="whole" bldLvl="1" animBg="1" rev="0" advAuto="0" spid="561" grpId="2"/>
      <p:bldP build="whole" bldLvl="1" animBg="1" rev="0" advAuto="0" spid="580" grpId="8"/>
      <p:bldP build="whole" bldLvl="1" animBg="1" rev="0" advAuto="0" spid="565" grpId="18"/>
      <p:bldP build="whole" bldLvl="1" animBg="1" rev="0" advAuto="0" spid="550" grpId="6"/>
      <p:bldP build="whole" bldLvl="1" animBg="1" rev="0" advAuto="0" spid="562" grpId="7"/>
      <p:bldP build="whole" bldLvl="1" animBg="1" rev="0" advAuto="0" spid="576" grpId="17"/>
      <p:bldP build="whole" bldLvl="1" animBg="1" rev="0" advAuto="0" spid="569" grpId="14"/>
      <p:bldP build="whole" bldLvl="1" animBg="1" rev="0" advAuto="0" spid="542" grpId="22"/>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5" name="How do emission lines originate?"/>
          <p:cNvSpPr txBox="1"/>
          <p:nvPr/>
        </p:nvSpPr>
        <p:spPr>
          <a:xfrm>
            <a:off x="5606707" y="40014"/>
            <a:ext cx="13676609"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How do emission lines originate?</a:t>
            </a:r>
          </a:p>
        </p:txBody>
      </p:sp>
      <p:sp>
        <p:nvSpPr>
          <p:cNvPr id="616" name="Back to ground state"/>
          <p:cNvSpPr txBox="1"/>
          <p:nvPr/>
        </p:nvSpPr>
        <p:spPr>
          <a:xfrm>
            <a:off x="8826398" y="11978699"/>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Back to ground state</a:t>
            </a:r>
          </a:p>
        </p:txBody>
      </p:sp>
      <p:grpSp>
        <p:nvGrpSpPr>
          <p:cNvPr id="619" name="Group"/>
          <p:cNvGrpSpPr/>
          <p:nvPr/>
        </p:nvGrpSpPr>
        <p:grpSpPr>
          <a:xfrm>
            <a:off x="16974560" y="9614875"/>
            <a:ext cx="4187189" cy="1717676"/>
            <a:chOff x="0" y="0"/>
            <a:chExt cx="4187187" cy="1717675"/>
          </a:xfrm>
        </p:grpSpPr>
        <p:sp>
          <p:nvSpPr>
            <p:cNvPr id="617" name="Photon emitted at frequency"/>
            <p:cNvSpPr txBox="1"/>
            <p:nvPr/>
          </p:nvSpPr>
          <p:spPr>
            <a:xfrm>
              <a:off x="0" y="0"/>
              <a:ext cx="4187188" cy="171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5">
                      <a:hueOff val="-444211"/>
                      <a:satOff val="-14915"/>
                      <a:lumOff val="22857"/>
                    </a:schemeClr>
                  </a:solidFill>
                  <a:latin typeface="Papyrus"/>
                  <a:ea typeface="Papyrus"/>
                  <a:cs typeface="Papyrus"/>
                  <a:sym typeface="Papyrus"/>
                </a:defRPr>
              </a:lvl1pPr>
            </a:lstStyle>
            <a:p>
              <a:pPr/>
              <a:r>
                <a:t>Photon emitted at frequency </a:t>
              </a:r>
            </a:p>
          </p:txBody>
        </p:sp>
        <p:sp>
          <p:nvSpPr>
            <p:cNvPr id="618" name="Equation"/>
            <p:cNvSpPr txBox="1"/>
            <p:nvPr/>
          </p:nvSpPr>
          <p:spPr>
            <a:xfrm>
              <a:off x="3710578" y="1106886"/>
              <a:ext cx="382075" cy="35139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000" i="1">
                            <a:solidFill>
                              <a:srgbClr val="EB5C56"/>
                            </a:solidFill>
                            <a:latin typeface="Cambria Math" panose="02040503050406030204" pitchFamily="18" charset="0"/>
                          </a:rPr>
                          <m:t>ν</m:t>
                        </m:r>
                      </m:e>
                      <m:sub>
                        <m:r>
                          <a:rPr xmlns:a="http://schemas.openxmlformats.org/drawingml/2006/main" sz="4000" i="1">
                            <a:solidFill>
                              <a:srgbClr val="EB5C56"/>
                            </a:solidFill>
                            <a:latin typeface="Cambria Math" panose="02040503050406030204" pitchFamily="18" charset="0"/>
                          </a:rPr>
                          <m:t>2</m:t>
                        </m:r>
                      </m:sub>
                    </m:sSub>
                  </m:oMath>
                </m:oMathPara>
              </a14:m>
              <a:endParaRPr sz="4000">
                <a:solidFill>
                  <a:srgbClr val="EC5D57"/>
                </a:solidFill>
              </a:endParaRPr>
            </a:p>
          </p:txBody>
        </p:sp>
      </p:grpSp>
      <p:grpSp>
        <p:nvGrpSpPr>
          <p:cNvPr id="622" name="Group"/>
          <p:cNvGrpSpPr/>
          <p:nvPr/>
        </p:nvGrpSpPr>
        <p:grpSpPr>
          <a:xfrm>
            <a:off x="10216660" y="3210494"/>
            <a:ext cx="2382762" cy="608594"/>
            <a:chOff x="0" y="0"/>
            <a:chExt cx="2382760" cy="608593"/>
          </a:xfrm>
        </p:grpSpPr>
        <p:sp>
          <p:nvSpPr>
            <p:cNvPr id="620" name="Equation"/>
            <p:cNvSpPr txBox="1"/>
            <p:nvPr/>
          </p:nvSpPr>
          <p:spPr>
            <a:xfrm>
              <a:off x="319906" y="67134"/>
              <a:ext cx="2062855" cy="47432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000" i="1">
                        <a:solidFill>
                          <a:srgbClr val="F5D327"/>
                        </a:solidFill>
                        <a:latin typeface="Cambria Math" panose="02040503050406030204" pitchFamily="18" charset="0"/>
                      </a:rPr>
                      <m:t>Δ</m:t>
                    </m:r>
                    <m:sSub>
                      <m:e>
                        <m:r>
                          <a:rPr xmlns:a="http://schemas.openxmlformats.org/drawingml/2006/main" sz="4000" i="1">
                            <a:solidFill>
                              <a:srgbClr val="F5D327"/>
                            </a:solidFill>
                            <a:latin typeface="Cambria Math" panose="02040503050406030204" pitchFamily="18" charset="0"/>
                          </a:rPr>
                          <m:t>E</m:t>
                        </m:r>
                      </m:e>
                      <m:sub>
                        <m:r>
                          <a:rPr xmlns:a="http://schemas.openxmlformats.org/drawingml/2006/main" sz="4000" i="1">
                            <a:solidFill>
                              <a:srgbClr val="F5D327"/>
                            </a:solidFill>
                            <a:latin typeface="Cambria Math" panose="02040503050406030204" pitchFamily="18" charset="0"/>
                          </a:rPr>
                          <m:t>1</m:t>
                        </m:r>
                      </m:sub>
                    </m:sSub>
                    <m:r>
                      <a:rPr xmlns:a="http://schemas.openxmlformats.org/drawingml/2006/main" sz="4000" i="1">
                        <a:solidFill>
                          <a:srgbClr val="F5D327"/>
                        </a:solidFill>
                        <a:latin typeface="Cambria Math" panose="02040503050406030204" pitchFamily="18" charset="0"/>
                      </a:rPr>
                      <m:t>=</m:t>
                    </m:r>
                    <m:r>
                      <a:rPr xmlns:a="http://schemas.openxmlformats.org/drawingml/2006/main" sz="4000" i="1">
                        <a:solidFill>
                          <a:srgbClr val="F5D327"/>
                        </a:solidFill>
                        <a:latin typeface="Cambria Math" panose="02040503050406030204" pitchFamily="18" charset="0"/>
                      </a:rPr>
                      <m:t>h</m:t>
                    </m:r>
                    <m:sSub>
                      <m:e>
                        <m:r>
                          <a:rPr xmlns:a="http://schemas.openxmlformats.org/drawingml/2006/main" sz="4000" i="1">
                            <a:solidFill>
                              <a:srgbClr val="F5D327"/>
                            </a:solidFill>
                            <a:latin typeface="Cambria Math" panose="02040503050406030204" pitchFamily="18" charset="0"/>
                          </a:rPr>
                          <m:t>ν</m:t>
                        </m:r>
                      </m:e>
                      <m:sub>
                        <m:r>
                          <a:rPr xmlns:a="http://schemas.openxmlformats.org/drawingml/2006/main" sz="4000" i="1">
                            <a:solidFill>
                              <a:srgbClr val="F5D327"/>
                            </a:solidFill>
                            <a:latin typeface="Cambria Math" panose="02040503050406030204" pitchFamily="18" charset="0"/>
                          </a:rPr>
                          <m:t>1</m:t>
                        </m:r>
                      </m:sub>
                    </m:sSub>
                  </m:oMath>
                </m:oMathPara>
              </a14:m>
              <a:endParaRPr sz="4000">
                <a:solidFill>
                  <a:srgbClr val="F5D328"/>
                </a:solidFill>
              </a:endParaRPr>
            </a:p>
          </p:txBody>
        </p:sp>
        <p:sp>
          <p:nvSpPr>
            <p:cNvPr id="621" name="Double Arrow"/>
            <p:cNvSpPr/>
            <p:nvPr/>
          </p:nvSpPr>
          <p:spPr>
            <a:xfrm rot="16200000">
              <a:off x="-192537" y="192536"/>
              <a:ext cx="608594" cy="223521"/>
            </a:xfrm>
            <a:prstGeom prst="leftRightArrow">
              <a:avLst>
                <a:gd name="adj1" fmla="val 19805"/>
                <a:gd name="adj2" fmla="val 41716"/>
              </a:avLst>
            </a:prstGeom>
            <a:solidFill>
              <a:schemeClr val="accent3">
                <a:satOff val="18648"/>
                <a:lumOff val="5971"/>
              </a:schemeClr>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623" name="Ground-state atom"/>
          <p:cNvSpPr txBox="1"/>
          <p:nvPr/>
        </p:nvSpPr>
        <p:spPr>
          <a:xfrm>
            <a:off x="8573386" y="9519151"/>
            <a:ext cx="5163286"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Ground-state atom</a:t>
            </a:r>
          </a:p>
        </p:txBody>
      </p:sp>
      <p:grpSp>
        <p:nvGrpSpPr>
          <p:cNvPr id="633" name="Group"/>
          <p:cNvGrpSpPr/>
          <p:nvPr/>
        </p:nvGrpSpPr>
        <p:grpSpPr>
          <a:xfrm>
            <a:off x="8051193" y="2910546"/>
            <a:ext cx="6207672" cy="6207673"/>
            <a:chOff x="-38099" y="-38099"/>
            <a:chExt cx="6207671" cy="6207671"/>
          </a:xfrm>
        </p:grpSpPr>
        <p:pic>
          <p:nvPicPr>
            <p:cNvPr id="624" name="Circle Circle" descr="Circle Circle"/>
            <p:cNvPicPr>
              <a:picLocks noChangeAspect="0"/>
            </p:cNvPicPr>
            <p:nvPr/>
          </p:nvPicPr>
          <p:blipFill>
            <a:blip r:embed="rId2">
              <a:extLst/>
            </a:blip>
            <a:stretch>
              <a:fillRect/>
            </a:stretch>
          </p:blipFill>
          <p:spPr>
            <a:xfrm>
              <a:off x="1910308" y="1910308"/>
              <a:ext cx="2310855" cy="2310855"/>
            </a:xfrm>
            <a:prstGeom prst="rect">
              <a:avLst/>
            </a:prstGeom>
            <a:effectLst/>
          </p:spPr>
        </p:pic>
        <p:pic>
          <p:nvPicPr>
            <p:cNvPr id="626" name="Circle Circle" descr="Circle Circle"/>
            <p:cNvPicPr>
              <a:picLocks noChangeAspect="0"/>
            </p:cNvPicPr>
            <p:nvPr/>
          </p:nvPicPr>
          <p:blipFill>
            <a:blip r:embed="rId3">
              <a:extLst/>
            </a:blip>
            <a:stretch>
              <a:fillRect/>
            </a:stretch>
          </p:blipFill>
          <p:spPr>
            <a:xfrm>
              <a:off x="-38100" y="-38100"/>
              <a:ext cx="6207672" cy="6207672"/>
            </a:xfrm>
            <a:prstGeom prst="rect">
              <a:avLst/>
            </a:prstGeom>
            <a:effectLst/>
          </p:spPr>
        </p:pic>
        <p:grpSp>
          <p:nvGrpSpPr>
            <p:cNvPr id="630" name="Circle"/>
            <p:cNvGrpSpPr/>
            <p:nvPr/>
          </p:nvGrpSpPr>
          <p:grpSpPr>
            <a:xfrm>
              <a:off x="2674775" y="2674776"/>
              <a:ext cx="781922" cy="781922"/>
              <a:chOff x="0" y="0"/>
              <a:chExt cx="781920" cy="781920"/>
            </a:xfrm>
          </p:grpSpPr>
          <p:sp>
            <p:nvSpPr>
              <p:cNvPr id="629"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628"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631" name="Circle Circle" descr="Circle Circle"/>
            <p:cNvPicPr>
              <a:picLocks noChangeAspect="0"/>
            </p:cNvPicPr>
            <p:nvPr/>
          </p:nvPicPr>
          <p:blipFill>
            <a:blip r:embed="rId5">
              <a:extLst/>
            </a:blip>
            <a:stretch>
              <a:fillRect/>
            </a:stretch>
          </p:blipFill>
          <p:spPr>
            <a:xfrm>
              <a:off x="886162" y="886162"/>
              <a:ext cx="4359149" cy="4359149"/>
            </a:xfrm>
            <a:prstGeom prst="rect">
              <a:avLst/>
            </a:prstGeom>
            <a:effectLst/>
          </p:spPr>
        </p:pic>
      </p:grpSp>
      <p:sp>
        <p:nvSpPr>
          <p:cNvPr id="634" name="Excited atom"/>
          <p:cNvSpPr txBox="1"/>
          <p:nvPr/>
        </p:nvSpPr>
        <p:spPr>
          <a:xfrm>
            <a:off x="8826398" y="10292323"/>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Excited atom</a:t>
            </a:r>
          </a:p>
        </p:txBody>
      </p:sp>
      <p:grpSp>
        <p:nvGrpSpPr>
          <p:cNvPr id="637" name="Group"/>
          <p:cNvGrpSpPr/>
          <p:nvPr/>
        </p:nvGrpSpPr>
        <p:grpSpPr>
          <a:xfrm>
            <a:off x="17164814" y="2280975"/>
            <a:ext cx="4187189" cy="1717676"/>
            <a:chOff x="0" y="0"/>
            <a:chExt cx="4187187" cy="1717675"/>
          </a:xfrm>
        </p:grpSpPr>
        <p:sp>
          <p:nvSpPr>
            <p:cNvPr id="635" name="Photon emitted at frequency"/>
            <p:cNvSpPr txBox="1"/>
            <p:nvPr/>
          </p:nvSpPr>
          <p:spPr>
            <a:xfrm>
              <a:off x="0" y="0"/>
              <a:ext cx="4187188" cy="171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3">
                      <a:satOff val="18648"/>
                      <a:lumOff val="5971"/>
                    </a:schemeClr>
                  </a:solidFill>
                  <a:latin typeface="Papyrus"/>
                  <a:ea typeface="Papyrus"/>
                  <a:cs typeface="Papyrus"/>
                  <a:sym typeface="Papyrus"/>
                </a:defRPr>
              </a:lvl1pPr>
            </a:lstStyle>
            <a:p>
              <a:pPr/>
              <a:r>
                <a:t>Photon emitted at frequency </a:t>
              </a:r>
            </a:p>
          </p:txBody>
        </p:sp>
        <p:sp>
          <p:nvSpPr>
            <p:cNvPr id="636" name="Equation"/>
            <p:cNvSpPr txBox="1"/>
            <p:nvPr/>
          </p:nvSpPr>
          <p:spPr>
            <a:xfrm>
              <a:off x="3710578" y="1106886"/>
              <a:ext cx="353221" cy="35139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000" i="1">
                            <a:solidFill>
                              <a:srgbClr val="F5D327"/>
                            </a:solidFill>
                            <a:latin typeface="Cambria Math" panose="02040503050406030204" pitchFamily="18" charset="0"/>
                          </a:rPr>
                          <m:t>ν</m:t>
                        </m:r>
                      </m:e>
                      <m:sub>
                        <m:r>
                          <a:rPr xmlns:a="http://schemas.openxmlformats.org/drawingml/2006/main" sz="4000" i="1">
                            <a:solidFill>
                              <a:srgbClr val="F5D327"/>
                            </a:solidFill>
                            <a:latin typeface="Cambria Math" panose="02040503050406030204" pitchFamily="18" charset="0"/>
                          </a:rPr>
                          <m:t>1</m:t>
                        </m:r>
                      </m:sub>
                    </m:sSub>
                  </m:oMath>
                </m:oMathPara>
              </a14:m>
              <a:endParaRPr sz="4000">
                <a:solidFill>
                  <a:srgbClr val="F5D328"/>
                </a:solidFill>
              </a:endParaRPr>
            </a:p>
          </p:txBody>
        </p:sp>
      </p:grpSp>
      <p:grpSp>
        <p:nvGrpSpPr>
          <p:cNvPr id="640" name="Group"/>
          <p:cNvGrpSpPr/>
          <p:nvPr/>
        </p:nvGrpSpPr>
        <p:grpSpPr>
          <a:xfrm>
            <a:off x="10967538" y="7239501"/>
            <a:ext cx="2448924" cy="623543"/>
            <a:chOff x="0" y="0"/>
            <a:chExt cx="2448923" cy="623541"/>
          </a:xfrm>
        </p:grpSpPr>
        <p:sp>
          <p:nvSpPr>
            <p:cNvPr id="638" name="Equation"/>
            <p:cNvSpPr txBox="1"/>
            <p:nvPr/>
          </p:nvSpPr>
          <p:spPr>
            <a:xfrm>
              <a:off x="357215" y="67135"/>
              <a:ext cx="2091709" cy="47432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000" i="1">
                        <a:solidFill>
                          <a:srgbClr val="EB5C56"/>
                        </a:solidFill>
                        <a:latin typeface="Cambria Math" panose="02040503050406030204" pitchFamily="18" charset="0"/>
                      </a:rPr>
                      <m:t>Δ</m:t>
                    </m:r>
                    <m:sSub>
                      <m:e>
                        <m:r>
                          <a:rPr xmlns:a="http://schemas.openxmlformats.org/drawingml/2006/main" sz="4000" i="1">
                            <a:solidFill>
                              <a:srgbClr val="EB5C56"/>
                            </a:solidFill>
                            <a:latin typeface="Cambria Math" panose="02040503050406030204" pitchFamily="18" charset="0"/>
                          </a:rPr>
                          <m:t>E</m:t>
                        </m:r>
                      </m:e>
                      <m:sub>
                        <m:r>
                          <a:rPr xmlns:a="http://schemas.openxmlformats.org/drawingml/2006/main" sz="4000" i="1">
                            <a:solidFill>
                              <a:srgbClr val="EB5C56"/>
                            </a:solidFill>
                            <a:latin typeface="Cambria Math" panose="02040503050406030204" pitchFamily="18" charset="0"/>
                          </a:rPr>
                          <m:t>2</m:t>
                        </m:r>
                      </m:sub>
                    </m:sSub>
                    <m:r>
                      <a:rPr xmlns:a="http://schemas.openxmlformats.org/drawingml/2006/main" sz="4000" i="1">
                        <a:solidFill>
                          <a:srgbClr val="EB5C56"/>
                        </a:solidFill>
                        <a:latin typeface="Cambria Math" panose="02040503050406030204" pitchFamily="18" charset="0"/>
                      </a:rPr>
                      <m:t>=</m:t>
                    </m:r>
                    <m:r>
                      <a:rPr xmlns:a="http://schemas.openxmlformats.org/drawingml/2006/main" sz="4000" i="1">
                        <a:solidFill>
                          <a:srgbClr val="EB5C56"/>
                        </a:solidFill>
                        <a:latin typeface="Cambria Math" panose="02040503050406030204" pitchFamily="18" charset="0"/>
                      </a:rPr>
                      <m:t>h</m:t>
                    </m:r>
                    <m:sSub>
                      <m:e>
                        <m:r>
                          <a:rPr xmlns:a="http://schemas.openxmlformats.org/drawingml/2006/main" sz="4000" i="1">
                            <a:solidFill>
                              <a:srgbClr val="EB5C56"/>
                            </a:solidFill>
                            <a:latin typeface="Cambria Math" panose="02040503050406030204" pitchFamily="18" charset="0"/>
                          </a:rPr>
                          <m:t>ν</m:t>
                        </m:r>
                      </m:e>
                      <m:sub>
                        <m:r>
                          <a:rPr xmlns:a="http://schemas.openxmlformats.org/drawingml/2006/main" sz="4000" i="1">
                            <a:solidFill>
                              <a:srgbClr val="EB5C56"/>
                            </a:solidFill>
                            <a:latin typeface="Cambria Math" panose="02040503050406030204" pitchFamily="18" charset="0"/>
                          </a:rPr>
                          <m:t>2</m:t>
                        </m:r>
                      </m:sub>
                    </m:sSub>
                  </m:oMath>
                </m:oMathPara>
              </a14:m>
              <a:endParaRPr sz="4000">
                <a:solidFill>
                  <a:srgbClr val="EC5D57"/>
                </a:solidFill>
              </a:endParaRPr>
            </a:p>
          </p:txBody>
        </p:sp>
        <p:sp>
          <p:nvSpPr>
            <p:cNvPr id="639" name="Double Arrow"/>
            <p:cNvSpPr/>
            <p:nvPr/>
          </p:nvSpPr>
          <p:spPr>
            <a:xfrm rot="16200000">
              <a:off x="-181357" y="181356"/>
              <a:ext cx="623543" cy="260830"/>
            </a:xfrm>
            <a:prstGeom prst="leftRightArrow">
              <a:avLst>
                <a:gd name="adj1" fmla="val 19805"/>
                <a:gd name="adj2" fmla="val 36627"/>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641" name="Less excited atom"/>
          <p:cNvSpPr txBox="1"/>
          <p:nvPr/>
        </p:nvSpPr>
        <p:spPr>
          <a:xfrm>
            <a:off x="8826398" y="11159762"/>
            <a:ext cx="5163285"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Less excited atom</a:t>
            </a:r>
          </a:p>
        </p:txBody>
      </p:sp>
      <p:pic>
        <p:nvPicPr>
          <p:cNvPr id="642" name="Shape Shape" descr="Shape Shape"/>
          <p:cNvPicPr>
            <a:picLocks noChangeAspect="0"/>
          </p:cNvPicPr>
          <p:nvPr/>
        </p:nvPicPr>
        <p:blipFill>
          <a:blip r:embed="rId6">
            <a:extLst/>
          </a:blip>
          <a:stretch>
            <a:fillRect/>
          </a:stretch>
        </p:blipFill>
        <p:spPr>
          <a:xfrm rot="1421704">
            <a:off x="11684246" y="8941708"/>
            <a:ext cx="4279250" cy="530023"/>
          </a:xfrm>
          <a:prstGeom prst="rect">
            <a:avLst/>
          </a:prstGeom>
        </p:spPr>
      </p:pic>
      <p:pic>
        <p:nvPicPr>
          <p:cNvPr id="644" name="Arrow Arrow" descr="Arrow Arrow"/>
          <p:cNvPicPr>
            <a:picLocks noChangeAspect="0"/>
          </p:cNvPicPr>
          <p:nvPr/>
        </p:nvPicPr>
        <p:blipFill>
          <a:blip r:embed="rId7">
            <a:extLst/>
          </a:blip>
          <a:stretch>
            <a:fillRect/>
          </a:stretch>
        </p:blipFill>
        <p:spPr>
          <a:xfrm rot="1422001">
            <a:off x="15718533" y="9644171"/>
            <a:ext cx="886063" cy="946435"/>
          </a:xfrm>
          <a:prstGeom prst="rect">
            <a:avLst/>
          </a:prstGeom>
        </p:spPr>
      </p:pic>
      <p:pic>
        <p:nvPicPr>
          <p:cNvPr id="646" name="Shape Shape" descr="Shape Shape"/>
          <p:cNvPicPr>
            <a:picLocks noChangeAspect="0"/>
          </p:cNvPicPr>
          <p:nvPr/>
        </p:nvPicPr>
        <p:blipFill>
          <a:blip r:embed="rId8">
            <a:extLst/>
          </a:blip>
          <a:stretch>
            <a:fillRect/>
          </a:stretch>
        </p:blipFill>
        <p:spPr>
          <a:xfrm rot="20710657">
            <a:off x="12806568" y="3163226"/>
            <a:ext cx="3471990" cy="451670"/>
          </a:xfrm>
          <a:prstGeom prst="rect">
            <a:avLst/>
          </a:prstGeom>
        </p:spPr>
      </p:pic>
      <p:pic>
        <p:nvPicPr>
          <p:cNvPr id="648" name="Arrow Arrow" descr="Arrow Arrow"/>
          <p:cNvPicPr>
            <a:picLocks noChangeAspect="0"/>
          </p:cNvPicPr>
          <p:nvPr/>
        </p:nvPicPr>
        <p:blipFill>
          <a:blip r:embed="rId9">
            <a:extLst/>
          </a:blip>
          <a:stretch>
            <a:fillRect/>
          </a:stretch>
        </p:blipFill>
        <p:spPr>
          <a:xfrm rot="20712001">
            <a:off x="16131300" y="2287329"/>
            <a:ext cx="886062" cy="946434"/>
          </a:xfrm>
          <a:prstGeom prst="rect">
            <a:avLst/>
          </a:prstGeom>
        </p:spPr>
      </p:pic>
      <p:sp>
        <p:nvSpPr>
          <p:cNvPr id="650" name="Circle"/>
          <p:cNvSpPr/>
          <p:nvPr/>
        </p:nvSpPr>
        <p:spPr>
          <a:xfrm>
            <a:off x="9977701" y="5018446"/>
            <a:ext cx="595628" cy="595627"/>
          </a:xfrm>
          <a:prstGeom prst="ellipse">
            <a:avLst/>
          </a:prstGeom>
          <a:solidFill>
            <a:schemeClr val="accent3">
              <a:satOff val="18648"/>
              <a:lumOff val="5971"/>
            </a:schemeClr>
          </a:solidFill>
          <a:ln w="38100">
            <a:solidFill>
              <a:schemeClr val="accent5">
                <a:hueOff val="-176146"/>
                <a:satOff val="3665"/>
                <a:lumOff val="-13986"/>
              </a:schemeClr>
            </a:solidFill>
            <a:miter lim="400000"/>
          </a:ln>
        </p:spPr>
        <p:txBody>
          <a:bodyPr lIns="71437" tIns="71437" rIns="71437" bIns="71437" anchor="ctr"/>
          <a:lstStyle/>
          <a:p>
            <a:pPr>
              <a:defRPr sz="3200">
                <a:solidFill>
                  <a:srgbClr val="FFFFFF"/>
                </a:solidFill>
              </a:defRPr>
            </a:pPr>
          </a:p>
        </p:txBody>
      </p:sp>
      <p:grpSp>
        <p:nvGrpSpPr>
          <p:cNvPr id="660" name="Group"/>
          <p:cNvGrpSpPr/>
          <p:nvPr/>
        </p:nvGrpSpPr>
        <p:grpSpPr>
          <a:xfrm>
            <a:off x="8051193" y="2910546"/>
            <a:ext cx="6207672" cy="6207673"/>
            <a:chOff x="-38099" y="-38099"/>
            <a:chExt cx="6207671" cy="6207671"/>
          </a:xfrm>
        </p:grpSpPr>
        <p:pic>
          <p:nvPicPr>
            <p:cNvPr id="651" name="Circle Circle" descr="Circle Circle"/>
            <p:cNvPicPr>
              <a:picLocks noChangeAspect="0"/>
            </p:cNvPicPr>
            <p:nvPr/>
          </p:nvPicPr>
          <p:blipFill>
            <a:blip r:embed="rId10">
              <a:extLst/>
            </a:blip>
            <a:stretch>
              <a:fillRect/>
            </a:stretch>
          </p:blipFill>
          <p:spPr>
            <a:xfrm>
              <a:off x="1910308" y="1910308"/>
              <a:ext cx="2310855" cy="2310855"/>
            </a:xfrm>
            <a:prstGeom prst="rect">
              <a:avLst/>
            </a:prstGeom>
            <a:effectLst/>
          </p:spPr>
        </p:pic>
        <p:pic>
          <p:nvPicPr>
            <p:cNvPr id="653" name="Circle Circle" descr="Circle Circle"/>
            <p:cNvPicPr>
              <a:picLocks noChangeAspect="0"/>
            </p:cNvPicPr>
            <p:nvPr/>
          </p:nvPicPr>
          <p:blipFill>
            <a:blip r:embed="rId11">
              <a:extLst/>
            </a:blip>
            <a:stretch>
              <a:fillRect/>
            </a:stretch>
          </p:blipFill>
          <p:spPr>
            <a:xfrm>
              <a:off x="-38100" y="-38100"/>
              <a:ext cx="6207672" cy="6207672"/>
            </a:xfrm>
            <a:prstGeom prst="rect">
              <a:avLst/>
            </a:prstGeom>
            <a:effectLst/>
          </p:spPr>
        </p:pic>
        <p:grpSp>
          <p:nvGrpSpPr>
            <p:cNvPr id="657" name="Circle"/>
            <p:cNvGrpSpPr/>
            <p:nvPr/>
          </p:nvGrpSpPr>
          <p:grpSpPr>
            <a:xfrm>
              <a:off x="2674775" y="2674776"/>
              <a:ext cx="781922" cy="781922"/>
              <a:chOff x="0" y="0"/>
              <a:chExt cx="781920" cy="781920"/>
            </a:xfrm>
          </p:grpSpPr>
          <p:sp>
            <p:nvSpPr>
              <p:cNvPr id="656"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655"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658" name="Circle Circle" descr="Circle Circle"/>
            <p:cNvPicPr>
              <a:picLocks noChangeAspect="0"/>
            </p:cNvPicPr>
            <p:nvPr/>
          </p:nvPicPr>
          <p:blipFill>
            <a:blip r:embed="rId5">
              <a:extLst/>
            </a:blip>
            <a:stretch>
              <a:fillRect/>
            </a:stretch>
          </p:blipFill>
          <p:spPr>
            <a:xfrm>
              <a:off x="886162" y="886162"/>
              <a:ext cx="4359149" cy="4359149"/>
            </a:xfrm>
            <a:prstGeom prst="rect">
              <a:avLst/>
            </a:prstGeom>
            <a:effectLst/>
          </p:spPr>
        </p:pic>
      </p:grpSp>
      <p:grpSp>
        <p:nvGrpSpPr>
          <p:cNvPr id="670" name="Group"/>
          <p:cNvGrpSpPr/>
          <p:nvPr/>
        </p:nvGrpSpPr>
        <p:grpSpPr>
          <a:xfrm>
            <a:off x="8051193" y="2910546"/>
            <a:ext cx="6207672" cy="6207673"/>
            <a:chOff x="-38099" y="-38099"/>
            <a:chExt cx="6207671" cy="6207671"/>
          </a:xfrm>
        </p:grpSpPr>
        <p:pic>
          <p:nvPicPr>
            <p:cNvPr id="661" name="Circle Circle" descr="Circle Circle"/>
            <p:cNvPicPr>
              <a:picLocks noChangeAspect="0"/>
            </p:cNvPicPr>
            <p:nvPr/>
          </p:nvPicPr>
          <p:blipFill>
            <a:blip r:embed="rId10">
              <a:extLst/>
            </a:blip>
            <a:stretch>
              <a:fillRect/>
            </a:stretch>
          </p:blipFill>
          <p:spPr>
            <a:xfrm>
              <a:off x="1910308" y="1910308"/>
              <a:ext cx="2310855" cy="2310855"/>
            </a:xfrm>
            <a:prstGeom prst="rect">
              <a:avLst/>
            </a:prstGeom>
            <a:effectLst/>
          </p:spPr>
        </p:pic>
        <p:pic>
          <p:nvPicPr>
            <p:cNvPr id="663" name="Circle Circle" descr="Circle Circle"/>
            <p:cNvPicPr>
              <a:picLocks noChangeAspect="0"/>
            </p:cNvPicPr>
            <p:nvPr/>
          </p:nvPicPr>
          <p:blipFill>
            <a:blip r:embed="rId3">
              <a:extLst/>
            </a:blip>
            <a:stretch>
              <a:fillRect/>
            </a:stretch>
          </p:blipFill>
          <p:spPr>
            <a:xfrm>
              <a:off x="-38100" y="-38100"/>
              <a:ext cx="6207672" cy="6207672"/>
            </a:xfrm>
            <a:prstGeom prst="rect">
              <a:avLst/>
            </a:prstGeom>
            <a:effectLst/>
          </p:spPr>
        </p:pic>
        <p:grpSp>
          <p:nvGrpSpPr>
            <p:cNvPr id="667" name="Circle"/>
            <p:cNvGrpSpPr/>
            <p:nvPr/>
          </p:nvGrpSpPr>
          <p:grpSpPr>
            <a:xfrm>
              <a:off x="2674775" y="2674776"/>
              <a:ext cx="781922" cy="781922"/>
              <a:chOff x="0" y="0"/>
              <a:chExt cx="781920" cy="781920"/>
            </a:xfrm>
          </p:grpSpPr>
          <p:sp>
            <p:nvSpPr>
              <p:cNvPr id="666"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665"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668" name="Circle Circle" descr="Circle Circle"/>
            <p:cNvPicPr>
              <a:picLocks noChangeAspect="0"/>
            </p:cNvPicPr>
            <p:nvPr/>
          </p:nvPicPr>
          <p:blipFill>
            <a:blip r:embed="rId12">
              <a:extLst/>
            </a:blip>
            <a:stretch>
              <a:fillRect/>
            </a:stretch>
          </p:blipFill>
          <p:spPr>
            <a:xfrm>
              <a:off x="886162" y="886162"/>
              <a:ext cx="4359149" cy="4359149"/>
            </a:xfrm>
            <a:prstGeom prst="rect">
              <a:avLst/>
            </a:prstGeom>
            <a:effectLst/>
          </p:spPr>
        </p:pic>
      </p:grpSp>
      <p:grpSp>
        <p:nvGrpSpPr>
          <p:cNvPr id="680" name="Group"/>
          <p:cNvGrpSpPr/>
          <p:nvPr/>
        </p:nvGrpSpPr>
        <p:grpSpPr>
          <a:xfrm>
            <a:off x="8051193" y="2910546"/>
            <a:ext cx="6207672" cy="6207673"/>
            <a:chOff x="-38099" y="-38099"/>
            <a:chExt cx="6207671" cy="6207671"/>
          </a:xfrm>
        </p:grpSpPr>
        <p:pic>
          <p:nvPicPr>
            <p:cNvPr id="671" name="Circle Circle" descr="Circle Circle"/>
            <p:cNvPicPr>
              <a:picLocks noChangeAspect="0"/>
            </p:cNvPicPr>
            <p:nvPr/>
          </p:nvPicPr>
          <p:blipFill>
            <a:blip r:embed="rId2">
              <a:extLst/>
            </a:blip>
            <a:stretch>
              <a:fillRect/>
            </a:stretch>
          </p:blipFill>
          <p:spPr>
            <a:xfrm>
              <a:off x="1910308" y="1910308"/>
              <a:ext cx="2310855" cy="2310855"/>
            </a:xfrm>
            <a:prstGeom prst="rect">
              <a:avLst/>
            </a:prstGeom>
            <a:effectLst/>
          </p:spPr>
        </p:pic>
        <p:pic>
          <p:nvPicPr>
            <p:cNvPr id="673" name="Circle Circle" descr="Circle Circle"/>
            <p:cNvPicPr>
              <a:picLocks noChangeAspect="0"/>
            </p:cNvPicPr>
            <p:nvPr/>
          </p:nvPicPr>
          <p:blipFill>
            <a:blip r:embed="rId3">
              <a:extLst/>
            </a:blip>
            <a:stretch>
              <a:fillRect/>
            </a:stretch>
          </p:blipFill>
          <p:spPr>
            <a:xfrm>
              <a:off x="-38100" y="-38100"/>
              <a:ext cx="6207672" cy="6207672"/>
            </a:xfrm>
            <a:prstGeom prst="rect">
              <a:avLst/>
            </a:prstGeom>
            <a:effectLst/>
          </p:spPr>
        </p:pic>
        <p:grpSp>
          <p:nvGrpSpPr>
            <p:cNvPr id="677" name="Circle"/>
            <p:cNvGrpSpPr/>
            <p:nvPr/>
          </p:nvGrpSpPr>
          <p:grpSpPr>
            <a:xfrm>
              <a:off x="2674775" y="2674776"/>
              <a:ext cx="781922" cy="781922"/>
              <a:chOff x="0" y="0"/>
              <a:chExt cx="781920" cy="781920"/>
            </a:xfrm>
          </p:grpSpPr>
          <p:sp>
            <p:nvSpPr>
              <p:cNvPr id="676" name="Circle"/>
              <p:cNvSpPr/>
              <p:nvPr/>
            </p:nvSpPr>
            <p:spPr>
              <a:xfrm>
                <a:off x="38100" y="38100"/>
                <a:ext cx="705721" cy="705721"/>
              </a:xfrm>
              <a:prstGeom prst="ellipse">
                <a:avLst/>
              </a:pr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675" name="Circle Circle" descr="Circle Circle"/>
              <p:cNvPicPr>
                <a:picLocks noChangeAspect="0"/>
              </p:cNvPicPr>
              <p:nvPr/>
            </p:nvPicPr>
            <p:blipFill>
              <a:blip r:embed="rId4">
                <a:extLst/>
              </a:blip>
              <a:stretch>
                <a:fillRect/>
              </a:stretch>
            </p:blipFill>
            <p:spPr>
              <a:xfrm>
                <a:off x="-1" y="-1"/>
                <a:ext cx="781922" cy="781922"/>
              </a:xfrm>
              <a:prstGeom prst="rect">
                <a:avLst/>
              </a:prstGeom>
              <a:effectLst/>
            </p:spPr>
          </p:pic>
        </p:grpSp>
        <p:pic>
          <p:nvPicPr>
            <p:cNvPr id="678" name="Circle Circle" descr="Circle Circle"/>
            <p:cNvPicPr>
              <a:picLocks noChangeAspect="0"/>
            </p:cNvPicPr>
            <p:nvPr/>
          </p:nvPicPr>
          <p:blipFill>
            <a:blip r:embed="rId5">
              <a:extLst/>
            </a:blip>
            <a:stretch>
              <a:fillRect/>
            </a:stretch>
          </p:blipFill>
          <p:spPr>
            <a:xfrm>
              <a:off x="886162" y="886162"/>
              <a:ext cx="4359149" cy="4359149"/>
            </a:xfrm>
            <a:prstGeom prst="rect">
              <a:avLst/>
            </a:prstGeom>
            <a:effectLst/>
          </p:spPr>
        </p:pic>
      </p:grpSp>
      <p:sp>
        <p:nvSpPr>
          <p:cNvPr id="681" name="Photon absorbed"/>
          <p:cNvSpPr txBox="1"/>
          <p:nvPr/>
        </p:nvSpPr>
        <p:spPr>
          <a:xfrm>
            <a:off x="1989454" y="6592918"/>
            <a:ext cx="4546759"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Photon absorbed</a:t>
            </a:r>
          </a:p>
        </p:txBody>
      </p:sp>
      <p:pic>
        <p:nvPicPr>
          <p:cNvPr id="682" name="Shape Shape" descr="Shape Shape"/>
          <p:cNvPicPr>
            <a:picLocks noChangeAspect="0"/>
          </p:cNvPicPr>
          <p:nvPr/>
        </p:nvPicPr>
        <p:blipFill>
          <a:blip r:embed="rId8">
            <a:extLst/>
          </a:blip>
          <a:stretch>
            <a:fillRect/>
          </a:stretch>
        </p:blipFill>
        <p:spPr>
          <a:xfrm>
            <a:off x="1897943" y="5598958"/>
            <a:ext cx="3471990" cy="451669"/>
          </a:xfrm>
          <a:prstGeom prst="rect">
            <a:avLst/>
          </a:prstGeom>
        </p:spPr>
      </p:pic>
      <p:pic>
        <p:nvPicPr>
          <p:cNvPr id="684" name="Arrow Arrow" descr="Arrow Arrow"/>
          <p:cNvPicPr>
            <a:picLocks noChangeAspect="0"/>
          </p:cNvPicPr>
          <p:nvPr/>
        </p:nvPicPr>
        <p:blipFill>
          <a:blip r:embed="rId9">
            <a:extLst/>
          </a:blip>
          <a:stretch>
            <a:fillRect/>
          </a:stretch>
        </p:blipFill>
        <p:spPr>
          <a:xfrm>
            <a:off x="5318286" y="5247670"/>
            <a:ext cx="886062" cy="946434"/>
          </a:xfrm>
          <a:prstGeom prst="rect">
            <a:avLst/>
          </a:prstGeom>
        </p:spPr>
      </p:pic>
      <p:sp>
        <p:nvSpPr>
          <p:cNvPr id="686" name="Reprocessed star light"/>
          <p:cNvSpPr txBox="1"/>
          <p:nvPr/>
        </p:nvSpPr>
        <p:spPr>
          <a:xfrm>
            <a:off x="5606707" y="1154526"/>
            <a:ext cx="13676609"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Reprocessed star light</a:t>
            </a:r>
          </a:p>
        </p:txBody>
      </p:sp>
      <p:sp>
        <p:nvSpPr>
          <p:cNvPr id="687" name="Equation"/>
          <p:cNvSpPr txBox="1"/>
          <p:nvPr/>
        </p:nvSpPr>
        <p:spPr>
          <a:xfrm>
            <a:off x="2442566" y="7441624"/>
            <a:ext cx="4008773" cy="47432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000" i="1">
                      <a:solidFill>
                        <a:srgbClr val="F5D327"/>
                      </a:solidFill>
                      <a:latin typeface="Cambria Math" panose="02040503050406030204" pitchFamily="18" charset="0"/>
                    </a:rPr>
                    <m:t>E</m:t>
                  </m:r>
                  <m:r>
                    <a:rPr xmlns:a="http://schemas.openxmlformats.org/drawingml/2006/main" sz="4000" i="1">
                      <a:solidFill>
                        <a:srgbClr val="F5D327"/>
                      </a:solidFill>
                      <a:latin typeface="Cambria Math" panose="02040503050406030204" pitchFamily="18" charset="0"/>
                    </a:rPr>
                    <m:t>=</m:t>
                  </m:r>
                  <m:r>
                    <a:rPr xmlns:a="http://schemas.openxmlformats.org/drawingml/2006/main" sz="4000" i="1">
                      <a:solidFill>
                        <a:srgbClr val="F5D327"/>
                      </a:solidFill>
                      <a:latin typeface="Cambria Math" panose="02040503050406030204" pitchFamily="18" charset="0"/>
                    </a:rPr>
                    <m:t>h</m:t>
                  </m:r>
                  <m:r>
                    <a:rPr xmlns:a="http://schemas.openxmlformats.org/drawingml/2006/main" sz="4000" i="1">
                      <a:solidFill>
                        <a:srgbClr val="F5D327"/>
                      </a:solidFill>
                      <a:latin typeface="Cambria Math" panose="02040503050406030204" pitchFamily="18" charset="0"/>
                    </a:rPr>
                    <m:t>ν</m:t>
                  </m:r>
                  <m:r>
                    <a:rPr xmlns:a="http://schemas.openxmlformats.org/drawingml/2006/main" sz="4000" i="1">
                      <a:solidFill>
                        <a:srgbClr val="F5D327"/>
                      </a:solidFill>
                      <a:latin typeface="Cambria Math" panose="02040503050406030204" pitchFamily="18" charset="0"/>
                    </a:rPr>
                    <m:t>=</m:t>
                  </m:r>
                  <m:r>
                    <a:rPr xmlns:a="http://schemas.openxmlformats.org/drawingml/2006/main" sz="4000" i="1">
                      <a:solidFill>
                        <a:srgbClr val="F5D327"/>
                      </a:solidFill>
                      <a:latin typeface="Cambria Math" panose="02040503050406030204" pitchFamily="18" charset="0"/>
                    </a:rPr>
                    <m:t>h</m:t>
                  </m:r>
                  <m:r>
                    <a:rPr xmlns:a="http://schemas.openxmlformats.org/drawingml/2006/main" sz="4000" i="1">
                      <a:solidFill>
                        <a:srgbClr val="F5D327"/>
                      </a:solidFill>
                      <a:latin typeface="Cambria Math" panose="02040503050406030204" pitchFamily="18" charset="0"/>
                    </a:rPr>
                    <m:t>(</m:t>
                  </m:r>
                  <m:sSub>
                    <m:e>
                      <m:r>
                        <a:rPr xmlns:a="http://schemas.openxmlformats.org/drawingml/2006/main" sz="4000" i="1">
                          <a:solidFill>
                            <a:srgbClr val="F5D327"/>
                          </a:solidFill>
                          <a:latin typeface="Cambria Math" panose="02040503050406030204" pitchFamily="18" charset="0"/>
                        </a:rPr>
                        <m:t>ν</m:t>
                      </m:r>
                    </m:e>
                    <m:sub>
                      <m:r>
                        <a:rPr xmlns:a="http://schemas.openxmlformats.org/drawingml/2006/main" sz="4000" i="1">
                          <a:solidFill>
                            <a:srgbClr val="F5D327"/>
                          </a:solidFill>
                          <a:latin typeface="Cambria Math" panose="02040503050406030204" pitchFamily="18" charset="0"/>
                        </a:rPr>
                        <m:t>1</m:t>
                      </m:r>
                    </m:sub>
                  </m:sSub>
                  <m:r>
                    <a:rPr xmlns:a="http://schemas.openxmlformats.org/drawingml/2006/main" sz="4000" i="1">
                      <a:solidFill>
                        <a:srgbClr val="F5D327"/>
                      </a:solidFill>
                      <a:latin typeface="Cambria Math" panose="02040503050406030204" pitchFamily="18" charset="0"/>
                    </a:rPr>
                    <m:t>+</m:t>
                  </m:r>
                  <m:sSub>
                    <m:e>
                      <m:r>
                        <a:rPr xmlns:a="http://schemas.openxmlformats.org/drawingml/2006/main" sz="4000" i="1">
                          <a:solidFill>
                            <a:srgbClr val="F5D327"/>
                          </a:solidFill>
                          <a:latin typeface="Cambria Math" panose="02040503050406030204" pitchFamily="18" charset="0"/>
                        </a:rPr>
                        <m:t>ν</m:t>
                      </m:r>
                    </m:e>
                    <m:sub>
                      <m:r>
                        <a:rPr xmlns:a="http://schemas.openxmlformats.org/drawingml/2006/main" sz="4000" i="1">
                          <a:solidFill>
                            <a:srgbClr val="F5D327"/>
                          </a:solidFill>
                          <a:latin typeface="Cambria Math" panose="02040503050406030204" pitchFamily="18" charset="0"/>
                        </a:rPr>
                        <m:t>2</m:t>
                      </m:r>
                    </m:sub>
                  </m:sSub>
                  <m:r>
                    <a:rPr xmlns:a="http://schemas.openxmlformats.org/drawingml/2006/main" sz="4000" i="1">
                      <a:solidFill>
                        <a:srgbClr val="F5D327"/>
                      </a:solidFill>
                      <a:latin typeface="Cambria Math" panose="02040503050406030204" pitchFamily="18" charset="0"/>
                    </a:rPr>
                    <m:t>)</m:t>
                  </m:r>
                </m:oMath>
              </m:oMathPara>
            </a14:m>
            <a:endParaRPr sz="4000">
              <a:solidFill>
                <a:srgbClr val="F5D328"/>
              </a:solidFill>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682"/>
                                        </p:tgtEl>
                                        <p:attrNameLst>
                                          <p:attrName>style.visibility</p:attrName>
                                        </p:attrNameLst>
                                      </p:cBhvr>
                                      <p:to>
                                        <p:strVal val="visible"/>
                                      </p:to>
                                    </p:set>
                                    <p:animEffect filter="wipe(left)" transition="in">
                                      <p:cBhvr>
                                        <p:cTn id="7" dur="1000"/>
                                        <p:tgtEl>
                                          <p:spTgt spid="682"/>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684"/>
                                        </p:tgtEl>
                                        <p:attrNameLst>
                                          <p:attrName>style.visibility</p:attrName>
                                        </p:attrNameLst>
                                      </p:cBhvr>
                                      <p:to>
                                        <p:strVal val="visible"/>
                                      </p:to>
                                    </p:set>
                                    <p:animEffect filter="wipe(left)" transition="in">
                                      <p:cBhvr>
                                        <p:cTn id="11" dur="500"/>
                                        <p:tgtEl>
                                          <p:spTgt spid="684"/>
                                        </p:tgtEl>
                                      </p:cBhvr>
                                    </p:animEffect>
                                  </p:childTnLst>
                                </p:cTn>
                              </p:par>
                            </p:childTnLst>
                          </p:cTn>
                        </p:par>
                        <p:par>
                          <p:cTn id="12" fill="hold">
                            <p:stCondLst>
                              <p:cond delay="1500"/>
                            </p:stCondLst>
                            <p:childTnLst>
                              <p:par>
                                <p:cTn id="13" presetClass="entr" nodeType="afterEffect" presetSubtype="0" presetID="1" grpId="3" fill="hold">
                                  <p:stCondLst>
                                    <p:cond delay="0"/>
                                  </p:stCondLst>
                                  <p:iterate type="el" backwards="0">
                                    <p:tmAbs val="0"/>
                                  </p:iterate>
                                  <p:childTnLst>
                                    <p:set>
                                      <p:cBhvr>
                                        <p:cTn id="14" fill="hold"/>
                                        <p:tgtEl>
                                          <p:spTgt spid="681"/>
                                        </p:tgtEl>
                                        <p:attrNameLst>
                                          <p:attrName>style.visibility</p:attrName>
                                        </p:attrNameLst>
                                      </p:cBhvr>
                                      <p:to>
                                        <p:strVal val="visible"/>
                                      </p:to>
                                    </p:set>
                                  </p:childTnLst>
                                </p:cTn>
                              </p:par>
                            </p:childTnLst>
                          </p:cTn>
                        </p:par>
                        <p:par>
                          <p:cTn id="15" fill="hold">
                            <p:stCondLst>
                              <p:cond delay="1500"/>
                            </p:stCondLst>
                            <p:childTnLst>
                              <p:par>
                                <p:cTn id="16" presetClass="entr" nodeType="afterEffect" presetSubtype="0" presetID="1" grpId="4" fill="hold">
                                  <p:stCondLst>
                                    <p:cond delay="0"/>
                                  </p:stCondLst>
                                  <p:iterate type="el" backwards="0">
                                    <p:tmAbs val="0"/>
                                  </p:iterate>
                                  <p:childTnLst>
                                    <p:set>
                                      <p:cBhvr>
                                        <p:cTn id="17" fill="hold"/>
                                        <p:tgtEl>
                                          <p:spTgt spid="687"/>
                                        </p:tgtEl>
                                        <p:attrNameLst>
                                          <p:attrName>style.visibility</p:attrName>
                                        </p:attrNameLst>
                                      </p:cBhvr>
                                      <p:to>
                                        <p:strVal val="visible"/>
                                      </p:to>
                                    </p:set>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000000 0.000000 L -0.063252 -0.086005" origin="layout" pathEditMode="relative">
                                      <p:cBhvr>
                                        <p:cTn id="20" dur="1000" fill="hold"/>
                                        <p:tgtEl>
                                          <p:spTgt spid="650"/>
                                        </p:tgtEl>
                                        <p:attrNameLst>
                                          <p:attrName>ppt_x</p:attrName>
                                          <p:attrName>ppt_y</p:attrName>
                                        </p:attrNameLst>
                                      </p:cBhvr>
                                    </p:animMotion>
                                  </p:childTnLst>
                                </p:cTn>
                              </p:par>
                            </p:childTnLst>
                          </p:cTn>
                        </p:par>
                        <p:par>
                          <p:cTn id="21" fill="hold">
                            <p:stCondLst>
                              <p:cond delay="1000"/>
                            </p:stCondLst>
                            <p:childTnLst>
                              <p:par>
                                <p:cTn id="22" presetClass="entr" nodeType="afterEffect" presetSubtype="0" presetID="1" grpId="6" fill="hold">
                                  <p:stCondLst>
                                    <p:cond delay="0"/>
                                  </p:stCondLst>
                                  <p:iterate type="el" backwards="0">
                                    <p:tmAbs val="0"/>
                                  </p:iterate>
                                  <p:childTnLst>
                                    <p:set>
                                      <p:cBhvr>
                                        <p:cTn id="23" fill="hold"/>
                                        <p:tgtEl>
                                          <p:spTgt spid="660"/>
                                        </p:tgtEl>
                                        <p:attrNameLst>
                                          <p:attrName>style.visibility</p:attrName>
                                        </p:attrNameLst>
                                      </p:cBhvr>
                                      <p:to>
                                        <p:strVal val="visible"/>
                                      </p:to>
                                    </p:set>
                                  </p:childTnLst>
                                </p:cTn>
                              </p:par>
                            </p:childTnLst>
                          </p:cTn>
                        </p:par>
                        <p:par>
                          <p:cTn id="24" fill="hold">
                            <p:stCondLst>
                              <p:cond delay="1000"/>
                            </p:stCondLst>
                            <p:childTnLst>
                              <p:par>
                                <p:cTn id="25" presetClass="exit" nodeType="afterEffect" presetSubtype="0" presetID="1" grpId="7" fill="hold">
                                  <p:stCondLst>
                                    <p:cond delay="0"/>
                                  </p:stCondLst>
                                  <p:iterate type="el" backwards="0">
                                    <p:tmAbs val="0"/>
                                  </p:iterate>
                                  <p:childTnLst>
                                    <p:set>
                                      <p:cBhvr>
                                        <p:cTn id="26" fill="hold">
                                          <p:stCondLst>
                                            <p:cond delay="0"/>
                                          </p:stCondLst>
                                        </p:cTn>
                                        <p:tgtEl>
                                          <p:spTgt spid="623"/>
                                        </p:tgtEl>
                                        <p:attrNameLst>
                                          <p:attrName>style.visibility</p:attrName>
                                        </p:attrNameLst>
                                      </p:cBhvr>
                                      <p:to>
                                        <p:strVal val="hidden"/>
                                      </p:to>
                                    </p:set>
                                  </p:childTnLst>
                                </p:cTn>
                              </p:par>
                            </p:childTnLst>
                          </p:cTn>
                        </p:par>
                        <p:par>
                          <p:cTn id="27" fill="hold">
                            <p:stCondLst>
                              <p:cond delay="1000"/>
                            </p:stCondLst>
                            <p:childTnLst>
                              <p:par>
                                <p:cTn id="28" presetClass="entr" nodeType="afterEffect" presetSubtype="0" presetID="1" grpId="8" fill="hold">
                                  <p:stCondLst>
                                    <p:cond delay="0"/>
                                  </p:stCondLst>
                                  <p:iterate type="el" backwards="0">
                                    <p:tmAbs val="0"/>
                                  </p:iterate>
                                  <p:childTnLst>
                                    <p:set>
                                      <p:cBhvr>
                                        <p:cTn id="29" fill="hold"/>
                                        <p:tgtEl>
                                          <p:spTgt spid="63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path" nodeType="clickEffect" presetSubtype="0" presetID="-1" grpId="9" accel="50000" decel="50000" fill="hold">
                                  <p:stCondLst>
                                    <p:cond delay="0"/>
                                  </p:stCondLst>
                                  <p:childTnLst>
                                    <p:animMotion path="M -0.063252 -0.086005 L -0.054592 0.053884" origin="layout" pathEditMode="relative">
                                      <p:cBhvr>
                                        <p:cTn id="33" dur="1000" fill="hold"/>
                                        <p:tgtEl>
                                          <p:spTgt spid="650"/>
                                        </p:tgtEl>
                                        <p:attrNameLst>
                                          <p:attrName>ppt_x</p:attrName>
                                          <p:attrName>ppt_y</p:attrName>
                                        </p:attrNameLst>
                                      </p:cBhvr>
                                    </p:animMotion>
                                  </p:childTnLst>
                                </p:cTn>
                              </p:par>
                            </p:childTnLst>
                          </p:cTn>
                        </p:par>
                        <p:par>
                          <p:cTn id="34" fill="hold">
                            <p:stCondLst>
                              <p:cond delay="1000"/>
                            </p:stCondLst>
                            <p:childTnLst>
                              <p:par>
                                <p:cTn id="35" presetClass="entr" nodeType="afterEffect" presetSubtype="0" presetID="1" grpId="10" fill="hold">
                                  <p:stCondLst>
                                    <p:cond delay="0"/>
                                  </p:stCondLst>
                                  <p:iterate type="el" backwards="0">
                                    <p:tmAbs val="0"/>
                                  </p:iterate>
                                  <p:childTnLst>
                                    <p:set>
                                      <p:cBhvr>
                                        <p:cTn id="36" fill="hold"/>
                                        <p:tgtEl>
                                          <p:spTgt spid="670"/>
                                        </p:tgtEl>
                                        <p:attrNameLst>
                                          <p:attrName>style.visibility</p:attrName>
                                        </p:attrNameLst>
                                      </p:cBhvr>
                                      <p:to>
                                        <p:strVal val="visible"/>
                                      </p:to>
                                    </p:set>
                                  </p:childTnLst>
                                </p:cTn>
                              </p:par>
                            </p:childTnLst>
                          </p:cTn>
                        </p:par>
                        <p:par>
                          <p:cTn id="37" fill="hold">
                            <p:stCondLst>
                              <p:cond delay="1000"/>
                            </p:stCondLst>
                            <p:childTnLst>
                              <p:par>
                                <p:cTn id="38" presetClass="exit" nodeType="afterEffect" presetSubtype="0" presetID="1" grpId="11" fill="hold">
                                  <p:stCondLst>
                                    <p:cond delay="0"/>
                                  </p:stCondLst>
                                  <p:iterate type="el" backwards="0">
                                    <p:tmAbs val="0"/>
                                  </p:iterate>
                                  <p:childTnLst>
                                    <p:set>
                                      <p:cBhvr>
                                        <p:cTn id="39" fill="hold">
                                          <p:stCondLst>
                                            <p:cond delay="0"/>
                                          </p:stCondLst>
                                        </p:cTn>
                                        <p:tgtEl>
                                          <p:spTgt spid="634"/>
                                        </p:tgtEl>
                                        <p:attrNameLst>
                                          <p:attrName>style.visibility</p:attrName>
                                        </p:attrNameLst>
                                      </p:cBhvr>
                                      <p:to>
                                        <p:strVal val="hidden"/>
                                      </p:to>
                                    </p:set>
                                  </p:childTnLst>
                                </p:cTn>
                              </p:par>
                            </p:childTnLst>
                          </p:cTn>
                        </p:par>
                        <p:par>
                          <p:cTn id="40" fill="hold">
                            <p:stCondLst>
                              <p:cond delay="1000"/>
                            </p:stCondLst>
                            <p:childTnLst>
                              <p:par>
                                <p:cTn id="41" presetClass="entr" nodeType="afterEffect" presetSubtype="0" presetID="1" grpId="12" fill="hold">
                                  <p:stCondLst>
                                    <p:cond delay="0"/>
                                  </p:stCondLst>
                                  <p:iterate type="el" backwards="0">
                                    <p:tmAbs val="0"/>
                                  </p:iterate>
                                  <p:childTnLst>
                                    <p:set>
                                      <p:cBhvr>
                                        <p:cTn id="42" fill="hold"/>
                                        <p:tgtEl>
                                          <p:spTgt spid="641"/>
                                        </p:tgtEl>
                                        <p:attrNameLst>
                                          <p:attrName>style.visibility</p:attrName>
                                        </p:attrNameLst>
                                      </p:cBhvr>
                                      <p:to>
                                        <p:strVal val="visible"/>
                                      </p:to>
                                    </p:set>
                                  </p:childTnLst>
                                </p:cTn>
                              </p:par>
                            </p:childTnLst>
                          </p:cTn>
                        </p:par>
                        <p:par>
                          <p:cTn id="43" fill="hold">
                            <p:stCondLst>
                              <p:cond delay="1000"/>
                            </p:stCondLst>
                            <p:childTnLst>
                              <p:par>
                                <p:cTn id="44" presetClass="entr" nodeType="afterEffect" presetSubtype="0" presetID="1" grpId="13" fill="hold">
                                  <p:stCondLst>
                                    <p:cond delay="0"/>
                                  </p:stCondLst>
                                  <p:iterate type="el" backwards="0">
                                    <p:tmAbs val="0"/>
                                  </p:iterate>
                                  <p:childTnLst>
                                    <p:set>
                                      <p:cBhvr>
                                        <p:cTn id="45" fill="hold"/>
                                        <p:tgtEl>
                                          <p:spTgt spid="622"/>
                                        </p:tgtEl>
                                        <p:attrNameLst>
                                          <p:attrName>style.visibility</p:attrName>
                                        </p:attrNameLst>
                                      </p:cBhvr>
                                      <p:to>
                                        <p:strVal val="visible"/>
                                      </p:to>
                                    </p:set>
                                  </p:childTnLst>
                                </p:cTn>
                              </p:par>
                            </p:childTnLst>
                          </p:cTn>
                        </p:par>
                        <p:par>
                          <p:cTn id="46" fill="hold">
                            <p:stCondLst>
                              <p:cond delay="1000"/>
                            </p:stCondLst>
                            <p:childTnLst>
                              <p:par>
                                <p:cTn id="47" presetClass="entr" nodeType="afterEffect" presetSubtype="8" presetID="22" grpId="14" fill="hold">
                                  <p:stCondLst>
                                    <p:cond delay="0"/>
                                  </p:stCondLst>
                                  <p:iterate type="el" backwards="0">
                                    <p:tmAbs val="0"/>
                                  </p:iterate>
                                  <p:childTnLst>
                                    <p:set>
                                      <p:cBhvr>
                                        <p:cTn id="48" fill="hold"/>
                                        <p:tgtEl>
                                          <p:spTgt spid="646"/>
                                        </p:tgtEl>
                                        <p:attrNameLst>
                                          <p:attrName>style.visibility</p:attrName>
                                        </p:attrNameLst>
                                      </p:cBhvr>
                                      <p:to>
                                        <p:strVal val="visible"/>
                                      </p:to>
                                    </p:set>
                                    <p:animEffect filter="wipe(left)" transition="in">
                                      <p:cBhvr>
                                        <p:cTn id="49" dur="1000"/>
                                        <p:tgtEl>
                                          <p:spTgt spid="646"/>
                                        </p:tgtEl>
                                      </p:cBhvr>
                                    </p:animEffect>
                                  </p:childTnLst>
                                </p:cTn>
                              </p:par>
                            </p:childTnLst>
                          </p:cTn>
                        </p:par>
                        <p:par>
                          <p:cTn id="50" fill="hold">
                            <p:stCondLst>
                              <p:cond delay="2000"/>
                            </p:stCondLst>
                            <p:childTnLst>
                              <p:par>
                                <p:cTn id="51" presetClass="entr" nodeType="afterEffect" presetSubtype="8" presetID="22" grpId="15" fill="hold">
                                  <p:stCondLst>
                                    <p:cond delay="0"/>
                                  </p:stCondLst>
                                  <p:iterate type="el" backwards="0">
                                    <p:tmAbs val="0"/>
                                  </p:iterate>
                                  <p:childTnLst>
                                    <p:set>
                                      <p:cBhvr>
                                        <p:cTn id="52" fill="hold"/>
                                        <p:tgtEl>
                                          <p:spTgt spid="648"/>
                                        </p:tgtEl>
                                        <p:attrNameLst>
                                          <p:attrName>style.visibility</p:attrName>
                                        </p:attrNameLst>
                                      </p:cBhvr>
                                      <p:to>
                                        <p:strVal val="visible"/>
                                      </p:to>
                                    </p:set>
                                    <p:animEffect filter="wipe(left)" transition="in">
                                      <p:cBhvr>
                                        <p:cTn id="53" dur="500"/>
                                        <p:tgtEl>
                                          <p:spTgt spid="648"/>
                                        </p:tgtEl>
                                      </p:cBhvr>
                                    </p:animEffect>
                                  </p:childTnLst>
                                </p:cTn>
                              </p:par>
                            </p:childTnLst>
                          </p:cTn>
                        </p:par>
                        <p:par>
                          <p:cTn id="54" fill="hold">
                            <p:stCondLst>
                              <p:cond delay="2500"/>
                            </p:stCondLst>
                            <p:childTnLst>
                              <p:par>
                                <p:cTn id="55" presetClass="entr" nodeType="afterEffect" presetSubtype="0" presetID="1" grpId="16" fill="hold">
                                  <p:stCondLst>
                                    <p:cond delay="0"/>
                                  </p:stCondLst>
                                  <p:iterate type="el" backwards="0">
                                    <p:tmAbs val="0"/>
                                  </p:iterate>
                                  <p:childTnLst>
                                    <p:set>
                                      <p:cBhvr>
                                        <p:cTn id="56" fill="hold"/>
                                        <p:tgtEl>
                                          <p:spTgt spid="6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path" nodeType="clickEffect" presetSubtype="0" presetID="-1" grpId="17" accel="50000" decel="50000" fill="hold">
                                  <p:stCondLst>
                                    <p:cond delay="0"/>
                                  </p:stCondLst>
                                  <p:childTnLst>
                                    <p:animMotion path="M -0.054592 0.053884 L 0.021515 0.131327" origin="layout" pathEditMode="relative">
                                      <p:cBhvr>
                                        <p:cTn id="60" dur="1000" fill="hold"/>
                                        <p:tgtEl>
                                          <p:spTgt spid="650"/>
                                        </p:tgtEl>
                                        <p:attrNameLst>
                                          <p:attrName>ppt_x</p:attrName>
                                          <p:attrName>ppt_y</p:attrName>
                                        </p:attrNameLst>
                                      </p:cBhvr>
                                    </p:animMotion>
                                  </p:childTnLst>
                                </p:cTn>
                              </p:par>
                            </p:childTnLst>
                          </p:cTn>
                        </p:par>
                        <p:par>
                          <p:cTn id="61" fill="hold">
                            <p:stCondLst>
                              <p:cond delay="1000"/>
                            </p:stCondLst>
                            <p:childTnLst>
                              <p:par>
                                <p:cTn id="62" presetClass="entr" nodeType="afterEffect" presetSubtype="0" presetID="1" grpId="18" fill="hold">
                                  <p:stCondLst>
                                    <p:cond delay="0"/>
                                  </p:stCondLst>
                                  <p:iterate type="el" backwards="0">
                                    <p:tmAbs val="0"/>
                                  </p:iterate>
                                  <p:childTnLst>
                                    <p:set>
                                      <p:cBhvr>
                                        <p:cTn id="63" fill="hold"/>
                                        <p:tgtEl>
                                          <p:spTgt spid="680"/>
                                        </p:tgtEl>
                                        <p:attrNameLst>
                                          <p:attrName>style.visibility</p:attrName>
                                        </p:attrNameLst>
                                      </p:cBhvr>
                                      <p:to>
                                        <p:strVal val="visible"/>
                                      </p:to>
                                    </p:set>
                                  </p:childTnLst>
                                </p:cTn>
                              </p:par>
                            </p:childTnLst>
                          </p:cTn>
                        </p:par>
                        <p:par>
                          <p:cTn id="64" fill="hold">
                            <p:stCondLst>
                              <p:cond delay="1000"/>
                            </p:stCondLst>
                            <p:childTnLst>
                              <p:par>
                                <p:cTn id="65" presetClass="exit" nodeType="afterEffect" presetSubtype="0" presetID="1" grpId="19" fill="hold">
                                  <p:stCondLst>
                                    <p:cond delay="0"/>
                                  </p:stCondLst>
                                  <p:iterate type="el" backwards="0">
                                    <p:tmAbs val="0"/>
                                  </p:iterate>
                                  <p:childTnLst>
                                    <p:set>
                                      <p:cBhvr>
                                        <p:cTn id="66" fill="hold">
                                          <p:stCondLst>
                                            <p:cond delay="0"/>
                                          </p:stCondLst>
                                        </p:cTn>
                                        <p:tgtEl>
                                          <p:spTgt spid="641"/>
                                        </p:tgtEl>
                                        <p:attrNameLst>
                                          <p:attrName>style.visibility</p:attrName>
                                        </p:attrNameLst>
                                      </p:cBhvr>
                                      <p:to>
                                        <p:strVal val="hidden"/>
                                      </p:to>
                                    </p:set>
                                  </p:childTnLst>
                                </p:cTn>
                              </p:par>
                            </p:childTnLst>
                          </p:cTn>
                        </p:par>
                        <p:par>
                          <p:cTn id="67" fill="hold">
                            <p:stCondLst>
                              <p:cond delay="1000"/>
                            </p:stCondLst>
                            <p:childTnLst>
                              <p:par>
                                <p:cTn id="68" presetClass="entr" nodeType="afterEffect" presetSubtype="0" presetID="1" grpId="20" fill="hold">
                                  <p:stCondLst>
                                    <p:cond delay="0"/>
                                  </p:stCondLst>
                                  <p:iterate type="el" backwards="0">
                                    <p:tmAbs val="0"/>
                                  </p:iterate>
                                  <p:childTnLst>
                                    <p:set>
                                      <p:cBhvr>
                                        <p:cTn id="69" fill="hold"/>
                                        <p:tgtEl>
                                          <p:spTgt spid="616"/>
                                        </p:tgtEl>
                                        <p:attrNameLst>
                                          <p:attrName>style.visibility</p:attrName>
                                        </p:attrNameLst>
                                      </p:cBhvr>
                                      <p:to>
                                        <p:strVal val="visible"/>
                                      </p:to>
                                    </p:set>
                                  </p:childTnLst>
                                </p:cTn>
                              </p:par>
                            </p:childTnLst>
                          </p:cTn>
                        </p:par>
                        <p:par>
                          <p:cTn id="70" fill="hold">
                            <p:stCondLst>
                              <p:cond delay="1000"/>
                            </p:stCondLst>
                            <p:childTnLst>
                              <p:par>
                                <p:cTn id="71" presetClass="entr" nodeType="afterEffect" presetSubtype="0" presetID="1" grpId="21" fill="hold">
                                  <p:stCondLst>
                                    <p:cond delay="0"/>
                                  </p:stCondLst>
                                  <p:iterate type="el" backwards="0">
                                    <p:tmAbs val="0"/>
                                  </p:iterate>
                                  <p:childTnLst>
                                    <p:set>
                                      <p:cBhvr>
                                        <p:cTn id="72" fill="hold"/>
                                        <p:tgtEl>
                                          <p:spTgt spid="640"/>
                                        </p:tgtEl>
                                        <p:attrNameLst>
                                          <p:attrName>style.visibility</p:attrName>
                                        </p:attrNameLst>
                                      </p:cBhvr>
                                      <p:to>
                                        <p:strVal val="visible"/>
                                      </p:to>
                                    </p:set>
                                  </p:childTnLst>
                                </p:cTn>
                              </p:par>
                            </p:childTnLst>
                          </p:cTn>
                        </p:par>
                        <p:par>
                          <p:cTn id="73" fill="hold">
                            <p:stCondLst>
                              <p:cond delay="1000"/>
                            </p:stCondLst>
                            <p:childTnLst>
                              <p:par>
                                <p:cTn id="74" presetClass="entr" nodeType="afterEffect" presetSubtype="8" presetID="22" grpId="22" fill="hold">
                                  <p:stCondLst>
                                    <p:cond delay="0"/>
                                  </p:stCondLst>
                                  <p:iterate type="el" backwards="0">
                                    <p:tmAbs val="0"/>
                                  </p:iterate>
                                  <p:childTnLst>
                                    <p:set>
                                      <p:cBhvr>
                                        <p:cTn id="75" fill="hold"/>
                                        <p:tgtEl>
                                          <p:spTgt spid="642"/>
                                        </p:tgtEl>
                                        <p:attrNameLst>
                                          <p:attrName>style.visibility</p:attrName>
                                        </p:attrNameLst>
                                      </p:cBhvr>
                                      <p:to>
                                        <p:strVal val="visible"/>
                                      </p:to>
                                    </p:set>
                                    <p:animEffect filter="wipe(left)" transition="in">
                                      <p:cBhvr>
                                        <p:cTn id="76" dur="1000"/>
                                        <p:tgtEl>
                                          <p:spTgt spid="642"/>
                                        </p:tgtEl>
                                      </p:cBhvr>
                                    </p:animEffect>
                                  </p:childTnLst>
                                </p:cTn>
                              </p:par>
                            </p:childTnLst>
                          </p:cTn>
                        </p:par>
                        <p:par>
                          <p:cTn id="77" fill="hold">
                            <p:stCondLst>
                              <p:cond delay="2000"/>
                            </p:stCondLst>
                            <p:childTnLst>
                              <p:par>
                                <p:cTn id="78" presetClass="entr" nodeType="afterEffect" presetSubtype="8" presetID="22" grpId="23" fill="hold">
                                  <p:stCondLst>
                                    <p:cond delay="0"/>
                                  </p:stCondLst>
                                  <p:iterate type="el" backwards="0">
                                    <p:tmAbs val="0"/>
                                  </p:iterate>
                                  <p:childTnLst>
                                    <p:set>
                                      <p:cBhvr>
                                        <p:cTn id="79" fill="hold"/>
                                        <p:tgtEl>
                                          <p:spTgt spid="644"/>
                                        </p:tgtEl>
                                        <p:attrNameLst>
                                          <p:attrName>style.visibility</p:attrName>
                                        </p:attrNameLst>
                                      </p:cBhvr>
                                      <p:to>
                                        <p:strVal val="visible"/>
                                      </p:to>
                                    </p:set>
                                    <p:animEffect filter="wipe(left)" transition="in">
                                      <p:cBhvr>
                                        <p:cTn id="80" dur="1000"/>
                                        <p:tgtEl>
                                          <p:spTgt spid="644"/>
                                        </p:tgtEl>
                                      </p:cBhvr>
                                    </p:animEffect>
                                  </p:childTnLst>
                                </p:cTn>
                              </p:par>
                            </p:childTnLst>
                          </p:cTn>
                        </p:par>
                        <p:par>
                          <p:cTn id="81" fill="hold">
                            <p:stCondLst>
                              <p:cond delay="3000"/>
                            </p:stCondLst>
                            <p:childTnLst>
                              <p:par>
                                <p:cTn id="82" presetClass="entr" nodeType="afterEffect" presetSubtype="0" presetID="1" grpId="24" fill="hold">
                                  <p:stCondLst>
                                    <p:cond delay="0"/>
                                  </p:stCondLst>
                                  <p:iterate type="el" backwards="0">
                                    <p:tmAbs val="0"/>
                                  </p:iterate>
                                  <p:childTnLst>
                                    <p:set>
                                      <p:cBhvr>
                                        <p:cTn id="83" fill="hold"/>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7" grpId="4"/>
      <p:bldP build="whole" bldLvl="1" animBg="1" rev="0" advAuto="0" spid="641" grpId="19"/>
      <p:bldP build="whole" bldLvl="1" animBg="1" rev="0" advAuto="0" spid="660" grpId="6"/>
      <p:bldP build="whole" bldLvl="1" animBg="1" rev="0" advAuto="0" spid="682" grpId="1"/>
      <p:bldP build="whole" bldLvl="1" animBg="1" rev="0" advAuto="0" spid="680" grpId="18"/>
      <p:bldP build="whole" bldLvl="1" animBg="1" rev="0" advAuto="0" spid="619" grpId="24"/>
      <p:bldP build="whole" bldLvl="1" animBg="1" rev="0" advAuto="0" spid="637" grpId="16"/>
      <p:bldP build="whole" bldLvl="1" animBg="1" rev="0" advAuto="0" spid="684" grpId="2"/>
      <p:bldP build="whole" bldLvl="1" animBg="1" rev="0" advAuto="0" spid="644" grpId="23"/>
      <p:bldP build="whole" bldLvl="1" animBg="1" rev="0" advAuto="0" spid="670" grpId="10"/>
      <p:bldP build="whole" bldLvl="1" animBg="1" rev="0" advAuto="0" spid="642" grpId="22"/>
      <p:bldP build="whole" bldLvl="1" animBg="1" rev="0" advAuto="0" spid="648" grpId="15"/>
      <p:bldP build="whole" bldLvl="1" animBg="1" rev="0" advAuto="0" spid="623" grpId="7"/>
      <p:bldP build="whole" bldLvl="1" animBg="1" rev="0" advAuto="0" spid="634" grpId="8"/>
      <p:bldP build="whole" bldLvl="1" animBg="1" rev="0" advAuto="0" spid="634" grpId="11"/>
      <p:bldP build="whole" bldLvl="1" animBg="1" rev="0" advAuto="0" spid="646" grpId="14"/>
      <p:bldP build="whole" bldLvl="1" animBg="1" rev="0" advAuto="0" spid="616" grpId="20"/>
      <p:bldP build="whole" bldLvl="1" animBg="1" rev="0" advAuto="0" spid="622" grpId="13"/>
      <p:bldP build="whole" bldLvl="1" animBg="1" rev="0" advAuto="0" spid="681" grpId="3"/>
      <p:bldP build="whole" bldLvl="1" animBg="1" rev="0" advAuto="0" spid="641" grpId="12"/>
      <p:bldP build="whole" bldLvl="1" animBg="1" rev="0" advAuto="0" spid="640" grpId="2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0" name="Emission lines are specific to energy level transitions"/>
          <p:cNvSpPr txBox="1"/>
          <p:nvPr/>
        </p:nvSpPr>
        <p:spPr>
          <a:xfrm>
            <a:off x="5803335" y="305442"/>
            <a:ext cx="12670246" cy="288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Emission lines are specific to energy level transitions</a:t>
            </a:r>
          </a:p>
        </p:txBody>
      </p:sp>
      <p:pic>
        <p:nvPicPr>
          <p:cNvPr id="691" name="Line Line" descr="Line Line"/>
          <p:cNvPicPr>
            <a:picLocks noChangeAspect="0"/>
          </p:cNvPicPr>
          <p:nvPr/>
        </p:nvPicPr>
        <p:blipFill>
          <a:blip r:embed="rId2">
            <a:extLst/>
          </a:blip>
          <a:stretch>
            <a:fillRect/>
          </a:stretch>
        </p:blipFill>
        <p:spPr>
          <a:xfrm>
            <a:off x="5298642" y="4448311"/>
            <a:ext cx="13715418" cy="101601"/>
          </a:xfrm>
          <a:prstGeom prst="rect">
            <a:avLst/>
          </a:prstGeom>
        </p:spPr>
      </p:pic>
      <p:pic>
        <p:nvPicPr>
          <p:cNvPr id="693" name="Line Line" descr="Line Line"/>
          <p:cNvPicPr>
            <a:picLocks noChangeAspect="0"/>
          </p:cNvPicPr>
          <p:nvPr/>
        </p:nvPicPr>
        <p:blipFill>
          <a:blip r:embed="rId2">
            <a:extLst/>
          </a:blip>
          <a:stretch>
            <a:fillRect/>
          </a:stretch>
        </p:blipFill>
        <p:spPr>
          <a:xfrm>
            <a:off x="5298642" y="6030128"/>
            <a:ext cx="13715418" cy="101601"/>
          </a:xfrm>
          <a:prstGeom prst="rect">
            <a:avLst/>
          </a:prstGeom>
        </p:spPr>
      </p:pic>
      <p:pic>
        <p:nvPicPr>
          <p:cNvPr id="695" name="Line Line" descr="Line Line"/>
          <p:cNvPicPr>
            <a:picLocks noChangeAspect="0"/>
          </p:cNvPicPr>
          <p:nvPr/>
        </p:nvPicPr>
        <p:blipFill>
          <a:blip r:embed="rId2">
            <a:extLst/>
          </a:blip>
          <a:stretch>
            <a:fillRect/>
          </a:stretch>
        </p:blipFill>
        <p:spPr>
          <a:xfrm>
            <a:off x="5298642" y="8470154"/>
            <a:ext cx="13715418" cy="101601"/>
          </a:xfrm>
          <a:prstGeom prst="rect">
            <a:avLst/>
          </a:prstGeom>
        </p:spPr>
      </p:pic>
      <p:pic>
        <p:nvPicPr>
          <p:cNvPr id="697" name="Line Line" descr="Line Line"/>
          <p:cNvPicPr>
            <a:picLocks noChangeAspect="0"/>
          </p:cNvPicPr>
          <p:nvPr/>
        </p:nvPicPr>
        <p:blipFill>
          <a:blip r:embed="rId2">
            <a:extLst/>
          </a:blip>
          <a:stretch>
            <a:fillRect/>
          </a:stretch>
        </p:blipFill>
        <p:spPr>
          <a:xfrm>
            <a:off x="5352184" y="11723879"/>
            <a:ext cx="13715418" cy="101601"/>
          </a:xfrm>
          <a:prstGeom prst="rect">
            <a:avLst/>
          </a:prstGeom>
        </p:spPr>
      </p:pic>
      <p:sp>
        <p:nvSpPr>
          <p:cNvPr id="699" name="n = 4"/>
          <p:cNvSpPr txBox="1"/>
          <p:nvPr/>
        </p:nvSpPr>
        <p:spPr>
          <a:xfrm>
            <a:off x="3431845" y="4033974"/>
            <a:ext cx="1942822"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n = 4</a:t>
            </a:r>
          </a:p>
        </p:txBody>
      </p:sp>
      <p:sp>
        <p:nvSpPr>
          <p:cNvPr id="700" name="n = 3"/>
          <p:cNvSpPr txBox="1"/>
          <p:nvPr/>
        </p:nvSpPr>
        <p:spPr>
          <a:xfrm>
            <a:off x="3431845" y="5615791"/>
            <a:ext cx="1942822"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n = 3</a:t>
            </a:r>
          </a:p>
        </p:txBody>
      </p:sp>
      <p:sp>
        <p:nvSpPr>
          <p:cNvPr id="701" name="n = 2"/>
          <p:cNvSpPr txBox="1"/>
          <p:nvPr/>
        </p:nvSpPr>
        <p:spPr>
          <a:xfrm>
            <a:off x="3431845" y="8055816"/>
            <a:ext cx="1942822"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n = 2</a:t>
            </a:r>
          </a:p>
        </p:txBody>
      </p:sp>
      <p:sp>
        <p:nvSpPr>
          <p:cNvPr id="702" name="n = 1"/>
          <p:cNvSpPr txBox="1"/>
          <p:nvPr/>
        </p:nvSpPr>
        <p:spPr>
          <a:xfrm>
            <a:off x="3431845" y="11309542"/>
            <a:ext cx="1942822"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n = 1</a:t>
            </a:r>
          </a:p>
        </p:txBody>
      </p:sp>
      <p:pic>
        <p:nvPicPr>
          <p:cNvPr id="703" name="Shape Shape" descr="Shape Shape"/>
          <p:cNvPicPr>
            <a:picLocks noChangeAspect="0"/>
          </p:cNvPicPr>
          <p:nvPr/>
        </p:nvPicPr>
        <p:blipFill>
          <a:blip r:embed="rId3">
            <a:extLst/>
          </a:blip>
          <a:stretch>
            <a:fillRect/>
          </a:stretch>
        </p:blipFill>
        <p:spPr>
          <a:xfrm>
            <a:off x="6683080" y="5054374"/>
            <a:ext cx="2433251" cy="752606"/>
          </a:xfrm>
          <a:prstGeom prst="rect">
            <a:avLst/>
          </a:prstGeom>
        </p:spPr>
      </p:pic>
      <p:pic>
        <p:nvPicPr>
          <p:cNvPr id="705" name="Arrow Arrow" descr="Arrow Arrow"/>
          <p:cNvPicPr>
            <a:picLocks noChangeAspect="0"/>
          </p:cNvPicPr>
          <p:nvPr/>
        </p:nvPicPr>
        <p:blipFill>
          <a:blip r:embed="rId4">
            <a:extLst/>
          </a:blip>
          <a:stretch>
            <a:fillRect/>
          </a:stretch>
        </p:blipFill>
        <p:spPr>
          <a:xfrm>
            <a:off x="9152690" y="4635220"/>
            <a:ext cx="866406" cy="1309602"/>
          </a:xfrm>
          <a:prstGeom prst="rect">
            <a:avLst/>
          </a:prstGeom>
        </p:spPr>
      </p:pic>
      <p:grpSp>
        <p:nvGrpSpPr>
          <p:cNvPr id="709" name="Arrow"/>
          <p:cNvGrpSpPr/>
          <p:nvPr/>
        </p:nvGrpSpPr>
        <p:grpSpPr>
          <a:xfrm rot="5400000">
            <a:off x="2623324" y="7703849"/>
            <a:ext cx="7007370" cy="836225"/>
            <a:chOff x="0" y="0"/>
            <a:chExt cx="7007369" cy="836224"/>
          </a:xfrm>
        </p:grpSpPr>
        <p:sp>
          <p:nvSpPr>
            <p:cNvPr id="708" name="Arrow"/>
            <p:cNvSpPr/>
            <p:nvPr/>
          </p:nvSpPr>
          <p:spPr>
            <a:xfrm>
              <a:off x="38100" y="88258"/>
              <a:ext cx="6913717" cy="659709"/>
            </a:xfrm>
            <a:prstGeom prst="rightArrow">
              <a:avLst>
                <a:gd name="adj1" fmla="val 18142"/>
                <a:gd name="adj2" fmla="val 53056"/>
              </a:avLst>
            </a:prstGeom>
            <a:solidFill>
              <a:schemeClr val="accent1">
                <a:satOff val="-3355"/>
                <a:lumOff val="26614"/>
              </a:schemeClr>
            </a:solidFill>
            <a:ln>
              <a:noFill/>
            </a:ln>
            <a:effectLst/>
          </p:spPr>
          <p:txBody>
            <a:bodyPr wrap="square" lIns="71437" tIns="71437" rIns="71437" bIns="71437" numCol="1" anchor="ctr">
              <a:noAutofit/>
            </a:bodyPr>
            <a:lstStyle/>
            <a:p>
              <a:pPr>
                <a:defRPr sz="3200">
                  <a:solidFill>
                    <a:srgbClr val="FFFFFF"/>
                  </a:solidFill>
                </a:defRPr>
              </a:pPr>
            </a:p>
          </p:txBody>
        </p:sp>
        <p:pic>
          <p:nvPicPr>
            <p:cNvPr id="707" name="Arrow Arrow" descr="Arrow Arrow"/>
            <p:cNvPicPr>
              <a:picLocks noChangeAspect="0"/>
            </p:cNvPicPr>
            <p:nvPr/>
          </p:nvPicPr>
          <p:blipFill>
            <a:blip r:embed="rId5">
              <a:extLst/>
            </a:blip>
            <a:stretch>
              <a:fillRect/>
            </a:stretch>
          </p:blipFill>
          <p:spPr>
            <a:xfrm>
              <a:off x="0" y="-1"/>
              <a:ext cx="7007370" cy="836226"/>
            </a:xfrm>
            <a:prstGeom prst="rect">
              <a:avLst/>
            </a:prstGeom>
            <a:effectLst/>
          </p:spPr>
        </p:pic>
      </p:grpSp>
      <p:pic>
        <p:nvPicPr>
          <p:cNvPr id="710" name="Shape Shape" descr="Shape Shape"/>
          <p:cNvPicPr>
            <a:picLocks noChangeAspect="0"/>
          </p:cNvPicPr>
          <p:nvPr/>
        </p:nvPicPr>
        <p:blipFill>
          <a:blip r:embed="rId6">
            <a:extLst/>
          </a:blip>
          <a:stretch>
            <a:fillRect/>
          </a:stretch>
        </p:blipFill>
        <p:spPr>
          <a:xfrm>
            <a:off x="10154291" y="6653141"/>
            <a:ext cx="3829235" cy="649071"/>
          </a:xfrm>
          <a:prstGeom prst="rect">
            <a:avLst/>
          </a:prstGeom>
        </p:spPr>
      </p:pic>
      <p:pic>
        <p:nvPicPr>
          <p:cNvPr id="712" name="Arrow Arrow" descr="Arrow Arrow"/>
          <p:cNvPicPr>
            <a:picLocks noChangeAspect="0"/>
          </p:cNvPicPr>
          <p:nvPr/>
        </p:nvPicPr>
        <p:blipFill>
          <a:blip r:embed="rId7">
            <a:extLst/>
          </a:blip>
          <a:stretch>
            <a:fillRect/>
          </a:stretch>
        </p:blipFill>
        <p:spPr>
          <a:xfrm>
            <a:off x="14019883" y="6229736"/>
            <a:ext cx="866407" cy="1309602"/>
          </a:xfrm>
          <a:prstGeom prst="rect">
            <a:avLst/>
          </a:prstGeom>
        </p:spPr>
      </p:pic>
      <p:grpSp>
        <p:nvGrpSpPr>
          <p:cNvPr id="716" name="Arrow"/>
          <p:cNvGrpSpPr/>
          <p:nvPr/>
        </p:nvGrpSpPr>
        <p:grpSpPr>
          <a:xfrm rot="5400000">
            <a:off x="6887452" y="8509692"/>
            <a:ext cx="5421536" cy="836225"/>
            <a:chOff x="0" y="0"/>
            <a:chExt cx="5421534" cy="836224"/>
          </a:xfrm>
        </p:grpSpPr>
        <p:sp>
          <p:nvSpPr>
            <p:cNvPr id="715" name="Arrow"/>
            <p:cNvSpPr/>
            <p:nvPr/>
          </p:nvSpPr>
          <p:spPr>
            <a:xfrm>
              <a:off x="38099" y="88258"/>
              <a:ext cx="5327884" cy="659709"/>
            </a:xfrm>
            <a:prstGeom prst="rightArrow">
              <a:avLst>
                <a:gd name="adj1" fmla="val 18142"/>
                <a:gd name="adj2" fmla="val 53056"/>
              </a:avLst>
            </a:prstGeom>
            <a:solidFill>
              <a:schemeClr val="accent2">
                <a:hueOff val="-2473792"/>
                <a:satOff val="-50209"/>
                <a:lumOff val="23543"/>
              </a:schemeClr>
            </a:solidFill>
            <a:ln>
              <a:noFill/>
            </a:ln>
            <a:effectLst/>
          </p:spPr>
          <p:txBody>
            <a:bodyPr wrap="square" lIns="71437" tIns="71437" rIns="71437" bIns="71437" numCol="1" anchor="ctr">
              <a:noAutofit/>
            </a:bodyPr>
            <a:lstStyle/>
            <a:p>
              <a:pPr>
                <a:defRPr sz="3200">
                  <a:solidFill>
                    <a:srgbClr val="FFFFFF"/>
                  </a:solidFill>
                </a:defRPr>
              </a:pPr>
            </a:p>
          </p:txBody>
        </p:sp>
        <p:pic>
          <p:nvPicPr>
            <p:cNvPr id="714" name="Arrow Arrow" descr="Arrow Arrow"/>
            <p:cNvPicPr>
              <a:picLocks noChangeAspect="0"/>
            </p:cNvPicPr>
            <p:nvPr/>
          </p:nvPicPr>
          <p:blipFill>
            <a:blip r:embed="rId8">
              <a:extLst/>
            </a:blip>
            <a:stretch>
              <a:fillRect/>
            </a:stretch>
          </p:blipFill>
          <p:spPr>
            <a:xfrm>
              <a:off x="-1" y="-1"/>
              <a:ext cx="5421536" cy="836226"/>
            </a:xfrm>
            <a:prstGeom prst="rect">
              <a:avLst/>
            </a:prstGeom>
            <a:effectLst/>
          </p:spPr>
        </p:pic>
      </p:grpSp>
      <p:pic>
        <p:nvPicPr>
          <p:cNvPr id="717" name="Shape Shape" descr="Shape Shape"/>
          <p:cNvPicPr>
            <a:picLocks noChangeAspect="0"/>
          </p:cNvPicPr>
          <p:nvPr/>
        </p:nvPicPr>
        <p:blipFill>
          <a:blip r:embed="rId9">
            <a:extLst/>
          </a:blip>
          <a:stretch>
            <a:fillRect/>
          </a:stretch>
        </p:blipFill>
        <p:spPr>
          <a:xfrm>
            <a:off x="13625503" y="9071436"/>
            <a:ext cx="4078691" cy="649071"/>
          </a:xfrm>
          <a:prstGeom prst="rect">
            <a:avLst/>
          </a:prstGeom>
        </p:spPr>
      </p:pic>
      <p:pic>
        <p:nvPicPr>
          <p:cNvPr id="719" name="Arrow Arrow" descr="Arrow Arrow"/>
          <p:cNvPicPr>
            <a:picLocks noChangeAspect="0"/>
          </p:cNvPicPr>
          <p:nvPr/>
        </p:nvPicPr>
        <p:blipFill>
          <a:blip r:embed="rId10">
            <a:extLst/>
          </a:blip>
          <a:stretch>
            <a:fillRect/>
          </a:stretch>
        </p:blipFill>
        <p:spPr>
          <a:xfrm>
            <a:off x="17701614" y="8652274"/>
            <a:ext cx="866406" cy="1309602"/>
          </a:xfrm>
          <a:prstGeom prst="rect">
            <a:avLst/>
          </a:prstGeom>
        </p:spPr>
      </p:pic>
      <p:grpSp>
        <p:nvGrpSpPr>
          <p:cNvPr id="723" name="Arrow"/>
          <p:cNvGrpSpPr/>
          <p:nvPr/>
        </p:nvGrpSpPr>
        <p:grpSpPr>
          <a:xfrm rot="5400000">
            <a:off x="11817202" y="9783259"/>
            <a:ext cx="2991086" cy="729115"/>
            <a:chOff x="0" y="0"/>
            <a:chExt cx="2991085" cy="729114"/>
          </a:xfrm>
        </p:grpSpPr>
        <p:sp>
          <p:nvSpPr>
            <p:cNvPr id="722" name="Arrow"/>
            <p:cNvSpPr/>
            <p:nvPr/>
          </p:nvSpPr>
          <p:spPr>
            <a:xfrm>
              <a:off x="38100" y="88258"/>
              <a:ext cx="2897433" cy="552599"/>
            </a:xfrm>
            <a:prstGeom prst="rightArrow">
              <a:avLst>
                <a:gd name="adj1" fmla="val 18142"/>
                <a:gd name="adj2" fmla="val 53056"/>
              </a:avLst>
            </a:prstGeom>
            <a:solidFill>
              <a:schemeClr val="accent5">
                <a:hueOff val="-444211"/>
                <a:satOff val="-14915"/>
                <a:lumOff val="22857"/>
              </a:schemeClr>
            </a:solidFill>
            <a:ln>
              <a:noFill/>
            </a:ln>
            <a:effectLst/>
          </p:spPr>
          <p:txBody>
            <a:bodyPr wrap="square" lIns="71437" tIns="71437" rIns="71437" bIns="71437" numCol="1" anchor="ctr">
              <a:noAutofit/>
            </a:bodyPr>
            <a:lstStyle/>
            <a:p>
              <a:pPr>
                <a:defRPr sz="3200">
                  <a:solidFill>
                    <a:srgbClr val="FFFFFF"/>
                  </a:solidFill>
                </a:defRPr>
              </a:pPr>
            </a:p>
          </p:txBody>
        </p:sp>
        <p:pic>
          <p:nvPicPr>
            <p:cNvPr id="721" name="Arrow Arrow" descr="Arrow Arrow"/>
            <p:cNvPicPr>
              <a:picLocks noChangeAspect="0"/>
            </p:cNvPicPr>
            <p:nvPr/>
          </p:nvPicPr>
          <p:blipFill>
            <a:blip r:embed="rId11">
              <a:extLst/>
            </a:blip>
            <a:stretch>
              <a:fillRect/>
            </a:stretch>
          </p:blipFill>
          <p:spPr>
            <a:xfrm>
              <a:off x="0" y="0"/>
              <a:ext cx="2991086" cy="729115"/>
            </a:xfrm>
            <a:prstGeom prst="rect">
              <a:avLst/>
            </a:prstGeom>
            <a:effectLst/>
          </p:spPr>
        </p:pic>
      </p:grpSp>
      <p:sp>
        <p:nvSpPr>
          <p:cNvPr id="724" name="Higher energy, shorter wavelength"/>
          <p:cNvSpPr txBox="1"/>
          <p:nvPr/>
        </p:nvSpPr>
        <p:spPr>
          <a:xfrm>
            <a:off x="9900812" y="4779400"/>
            <a:ext cx="8454110"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1">
                    <a:satOff val="-3355"/>
                    <a:lumOff val="26614"/>
                  </a:schemeClr>
                </a:solidFill>
                <a:latin typeface="Papyrus"/>
                <a:ea typeface="Papyrus"/>
                <a:cs typeface="Papyrus"/>
                <a:sym typeface="Papyrus"/>
              </a:defRPr>
            </a:lvl1pPr>
          </a:lstStyle>
          <a:p>
            <a:pPr/>
            <a:r>
              <a:t>Higher energy, shorter wavelength</a:t>
            </a:r>
          </a:p>
        </p:txBody>
      </p:sp>
      <p:sp>
        <p:nvSpPr>
          <p:cNvPr id="725" name="Lower energy, longer wavelength"/>
          <p:cNvSpPr txBox="1"/>
          <p:nvPr/>
        </p:nvSpPr>
        <p:spPr>
          <a:xfrm>
            <a:off x="13907761" y="9845668"/>
            <a:ext cx="8454110"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5">
                    <a:hueOff val="-444211"/>
                    <a:satOff val="-14915"/>
                    <a:lumOff val="22857"/>
                  </a:schemeClr>
                </a:solidFill>
                <a:latin typeface="Papyrus"/>
                <a:ea typeface="Papyrus"/>
                <a:cs typeface="Papyrus"/>
                <a:sym typeface="Papyrus"/>
              </a:defRPr>
            </a:lvl1pPr>
          </a:lstStyle>
          <a:p>
            <a:pPr/>
            <a:r>
              <a:t>Lower energy, longer wavelength</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Rectangle"/>
          <p:cNvSpPr/>
          <p:nvPr/>
        </p:nvSpPr>
        <p:spPr>
          <a:xfrm>
            <a:off x="29770" y="-1031"/>
            <a:ext cx="24384001" cy="13743462"/>
          </a:xfrm>
          <a:prstGeom prst="rect">
            <a:avLst/>
          </a:prstGeom>
          <a:solidFill>
            <a:srgbClr val="000000">
              <a:alpha val="95000"/>
            </a:srgbClr>
          </a:solidFill>
          <a:ln w="12700">
            <a:miter lim="400000"/>
          </a:ln>
        </p:spPr>
        <p:txBody>
          <a:bodyPr lIns="71437" tIns="71437" rIns="71437" bIns="71437" anchor="ctr"/>
          <a:lstStyle/>
          <a:p>
            <a:pPr>
              <a:defRPr sz="3200">
                <a:solidFill>
                  <a:srgbClr val="FFFFFF"/>
                </a:solidFill>
              </a:defRPr>
            </a:pPr>
          </a:p>
        </p:txBody>
      </p:sp>
      <p:sp>
        <p:nvSpPr>
          <p:cNvPr id="728" name="Slide Number"/>
          <p:cNvSpPr txBox="1"/>
          <p:nvPr>
            <p:ph type="sldNum" sz="quarter" idx="2"/>
          </p:nvPr>
        </p:nvSpPr>
        <p:spPr>
          <a:xfrm>
            <a:off x="11830050" y="13122019"/>
            <a:ext cx="520701" cy="554237"/>
          </a:xfrm>
          <a:prstGeom prst="rect">
            <a:avLst/>
          </a:prstGeom>
          <a:extLst>
            <a:ext uri="{C572A759-6A51-4108-AA02-DFA0A04FC94B}">
              <ma14:wrappingTextBoxFlag xmlns:ma14="http://schemas.microsoft.com/office/mac/drawingml/2011/main" val="1"/>
            </a:ext>
          </a:extLst>
        </p:spPr>
        <p:txBody>
          <a:bodyPr lIns="50800" tIns="50800" rIns="50800" bIns="50800"/>
          <a:lstStyle/>
          <a:p>
            <a:pPr/>
            <a:fld id="{86CB4B4D-7CA3-9044-876B-883B54F8677D}" type="slidenum"/>
          </a:p>
        </p:txBody>
      </p:sp>
      <p:pic>
        <p:nvPicPr>
          <p:cNvPr id="729" name="NGC604-e1451926355808-1024x897.jpg" descr="NGC604-e1451926355808-1024x897.jpg"/>
          <p:cNvPicPr>
            <a:picLocks noChangeAspect="1"/>
          </p:cNvPicPr>
          <p:nvPr/>
        </p:nvPicPr>
        <p:blipFill>
          <a:blip r:embed="rId3">
            <a:extLst/>
          </a:blip>
          <a:stretch>
            <a:fillRect/>
          </a:stretch>
        </p:blipFill>
        <p:spPr>
          <a:xfrm rot="16200000">
            <a:off x="5097122" y="-882005"/>
            <a:ext cx="13559386" cy="15480010"/>
          </a:xfrm>
          <a:prstGeom prst="rect">
            <a:avLst/>
          </a:prstGeom>
          <a:ln w="12700">
            <a:miter lim="400000"/>
          </a:ln>
        </p:spPr>
      </p:pic>
      <p:sp>
        <p:nvSpPr>
          <p:cNvPr id="730" name="What do we actually look at? Gas around stars"/>
          <p:cNvSpPr txBox="1"/>
          <p:nvPr/>
        </p:nvSpPr>
        <p:spPr>
          <a:xfrm>
            <a:off x="2617056" y="168178"/>
            <a:ext cx="18519619"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4200">
              <a:defRPr sz="7000">
                <a:solidFill>
                  <a:schemeClr val="accent3">
                    <a:satOff val="18648"/>
                    <a:lumOff val="5971"/>
                  </a:schemeClr>
                </a:solidFill>
                <a:latin typeface="Papyrus"/>
                <a:ea typeface="Papyrus"/>
                <a:cs typeface="Papyrus"/>
                <a:sym typeface="Papyrus"/>
              </a:defRPr>
            </a:pPr>
            <a:r>
              <a:t>What do we actually look at? </a:t>
            </a:r>
            <a:r>
              <a:rPr>
                <a:solidFill>
                  <a:srgbClr val="FFFFFF"/>
                </a:solidFill>
              </a:rPr>
              <a:t>Gas around stars</a:t>
            </a:r>
          </a:p>
        </p:txBody>
      </p:sp>
      <p:sp>
        <p:nvSpPr>
          <p:cNvPr id="731" name="Arrow"/>
          <p:cNvSpPr/>
          <p:nvPr/>
        </p:nvSpPr>
        <p:spPr>
          <a:xfrm>
            <a:off x="12211604" y="6494138"/>
            <a:ext cx="959952" cy="727724"/>
          </a:xfrm>
          <a:prstGeom prst="rightArrow">
            <a:avLst>
              <a:gd name="adj1" fmla="val 33282"/>
              <a:gd name="adj2" fmla="val 70571"/>
            </a:avLst>
          </a:prstGeom>
          <a:solidFill>
            <a:schemeClr val="accent3">
              <a:satOff val="18648"/>
              <a:lumOff val="5971"/>
            </a:schemeClr>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32" name="Arrow"/>
          <p:cNvSpPr/>
          <p:nvPr/>
        </p:nvSpPr>
        <p:spPr>
          <a:xfrm rot="17280000">
            <a:off x="11415117" y="5556412"/>
            <a:ext cx="959952" cy="727724"/>
          </a:xfrm>
          <a:prstGeom prst="rightArrow">
            <a:avLst>
              <a:gd name="adj1" fmla="val 33282"/>
              <a:gd name="adj2" fmla="val 70571"/>
            </a:avLst>
          </a:prstGeom>
          <a:solidFill>
            <a:schemeClr val="accent3">
              <a:satOff val="18648"/>
              <a:lumOff val="5971"/>
            </a:schemeClr>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33" name="Sun"/>
          <p:cNvSpPr/>
          <p:nvPr/>
        </p:nvSpPr>
        <p:spPr>
          <a:xfrm>
            <a:off x="10969682" y="6222999"/>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chemeClr val="accent3">
              <a:satOff val="18648"/>
              <a:lumOff val="5971"/>
            </a:schemeClr>
          </a:solidFill>
          <a:ln w="38100">
            <a:solidFill>
              <a:srgbClr val="000000"/>
            </a:solidFill>
            <a:miter lim="400000"/>
          </a:ln>
        </p:spPr>
        <p:txBody>
          <a:bodyPr lIns="71437" tIns="71437" rIns="71437" bIns="71437" anchor="ctr"/>
          <a:lstStyle/>
          <a:p>
            <a:pPr>
              <a:defRPr sz="3200">
                <a:solidFill>
                  <a:srgbClr val="FFFFFF"/>
                </a:solidFill>
              </a:defRPr>
            </a:pPr>
          </a:p>
        </p:txBody>
      </p:sp>
      <p:sp>
        <p:nvSpPr>
          <p:cNvPr id="734" name="Arrow"/>
          <p:cNvSpPr/>
          <p:nvPr/>
        </p:nvSpPr>
        <p:spPr>
          <a:xfrm rot="12960000">
            <a:off x="10322673" y="5861915"/>
            <a:ext cx="959952" cy="727725"/>
          </a:xfrm>
          <a:prstGeom prst="rightArrow">
            <a:avLst>
              <a:gd name="adj1" fmla="val 33282"/>
              <a:gd name="adj2" fmla="val 70571"/>
            </a:avLst>
          </a:prstGeom>
          <a:solidFill>
            <a:schemeClr val="accent3">
              <a:satOff val="18648"/>
              <a:lumOff val="5971"/>
            </a:schemeClr>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35" name="Arrow"/>
          <p:cNvSpPr/>
          <p:nvPr/>
        </p:nvSpPr>
        <p:spPr>
          <a:xfrm rot="8640000">
            <a:off x="10322673" y="7051777"/>
            <a:ext cx="959952" cy="727724"/>
          </a:xfrm>
          <a:prstGeom prst="rightArrow">
            <a:avLst>
              <a:gd name="adj1" fmla="val 33282"/>
              <a:gd name="adj2" fmla="val 70571"/>
            </a:avLst>
          </a:prstGeom>
          <a:solidFill>
            <a:schemeClr val="accent3">
              <a:satOff val="18648"/>
              <a:lumOff val="5971"/>
            </a:schemeClr>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36" name="Arrow"/>
          <p:cNvSpPr/>
          <p:nvPr/>
        </p:nvSpPr>
        <p:spPr>
          <a:xfrm rot="4320000">
            <a:off x="11415117" y="7463893"/>
            <a:ext cx="959952" cy="727724"/>
          </a:xfrm>
          <a:prstGeom prst="rightArrow">
            <a:avLst>
              <a:gd name="adj1" fmla="val 33282"/>
              <a:gd name="adj2" fmla="val 70571"/>
            </a:avLst>
          </a:prstGeom>
          <a:solidFill>
            <a:schemeClr val="accent3">
              <a:satOff val="18648"/>
              <a:lumOff val="5971"/>
            </a:schemeClr>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37" name="Arrow"/>
          <p:cNvSpPr/>
          <p:nvPr/>
        </p:nvSpPr>
        <p:spPr>
          <a:xfrm rot="12960000">
            <a:off x="8178711" y="4148654"/>
            <a:ext cx="959952" cy="727724"/>
          </a:xfrm>
          <a:prstGeom prst="rightArrow">
            <a:avLst>
              <a:gd name="adj1" fmla="val 33282"/>
              <a:gd name="adj2" fmla="val 70571"/>
            </a:avLst>
          </a:prstGeom>
          <a:solidFill>
            <a:schemeClr val="accent5"/>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38" name="Arrow"/>
          <p:cNvSpPr/>
          <p:nvPr/>
        </p:nvSpPr>
        <p:spPr>
          <a:xfrm rot="4320000">
            <a:off x="12239100" y="10093575"/>
            <a:ext cx="959952" cy="727724"/>
          </a:xfrm>
          <a:prstGeom prst="rightArrow">
            <a:avLst>
              <a:gd name="adj1" fmla="val 33282"/>
              <a:gd name="adj2" fmla="val 70571"/>
            </a:avLst>
          </a:prstGeom>
          <a:solidFill>
            <a:schemeClr val="accent5"/>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39" name="Arrow"/>
          <p:cNvSpPr/>
          <p:nvPr/>
        </p:nvSpPr>
        <p:spPr>
          <a:xfrm rot="8640000">
            <a:off x="7923851" y="8487816"/>
            <a:ext cx="959952" cy="727724"/>
          </a:xfrm>
          <a:prstGeom prst="rightArrow">
            <a:avLst>
              <a:gd name="adj1" fmla="val 33282"/>
              <a:gd name="adj2" fmla="val 70571"/>
            </a:avLst>
          </a:prstGeom>
          <a:solidFill>
            <a:schemeClr val="accent5"/>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40" name="Arrow"/>
          <p:cNvSpPr/>
          <p:nvPr/>
        </p:nvSpPr>
        <p:spPr>
          <a:xfrm>
            <a:off x="14844963" y="6494138"/>
            <a:ext cx="959952" cy="727724"/>
          </a:xfrm>
          <a:prstGeom prst="rightArrow">
            <a:avLst>
              <a:gd name="adj1" fmla="val 33282"/>
              <a:gd name="adj2" fmla="val 70571"/>
            </a:avLst>
          </a:prstGeom>
          <a:solidFill>
            <a:schemeClr val="accent5"/>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41" name="Arrow"/>
          <p:cNvSpPr/>
          <p:nvPr/>
        </p:nvSpPr>
        <p:spPr>
          <a:xfrm rot="17280000">
            <a:off x="12239100" y="2894701"/>
            <a:ext cx="959952" cy="727724"/>
          </a:xfrm>
          <a:prstGeom prst="rightArrow">
            <a:avLst>
              <a:gd name="adj1" fmla="val 33282"/>
              <a:gd name="adj2" fmla="val 70571"/>
            </a:avLst>
          </a:prstGeom>
          <a:solidFill>
            <a:schemeClr val="accent5"/>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42" name="NGC604; Courtesy: NASA/ESA and The Hubble Heritage Team (AURA/STScI)"/>
          <p:cNvSpPr txBox="1"/>
          <p:nvPr/>
        </p:nvSpPr>
        <p:spPr>
          <a:xfrm>
            <a:off x="169959" y="12018990"/>
            <a:ext cx="5344683" cy="752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642937">
              <a:defRPr i="1" sz="2000">
                <a:solidFill>
                  <a:srgbClr val="FFFFFF"/>
                </a:solidFill>
                <a:latin typeface="Helvetica"/>
                <a:ea typeface="Helvetica"/>
                <a:cs typeface="Helvetica"/>
                <a:sym typeface="Helvetica"/>
              </a:defRPr>
            </a:lvl1pPr>
          </a:lstStyle>
          <a:p>
            <a:pPr/>
            <a:r>
              <a:t>NGC604; Courtesy: NASA/ESA and The Hubble Heritage Team (AURA/STScI)</a:t>
            </a: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729"/>
                                        </p:tgtEl>
                                        <p:attrNameLst>
                                          <p:attrName>style.opacity</p:attrName>
                                        </p:attrNameLst>
                                      </p:cBhvr>
                                      <p:to>
                                        <p:strVal val="0.50"/>
                                      </p:to>
                                    </p:set>
                                    <p:animEffect filter="image" prLst="opacity: 0.50; ">
                                      <p:cBhvr>
                                        <p:cTn id="7" dur="indefinite" fill="hold"/>
                                        <p:tgtEl>
                                          <p:spTgt spid="729"/>
                                        </p:tgtEl>
                                      </p:cBhvr>
                                    </p:animEffect>
                                  </p:childTnLst>
                                </p:cTn>
                              </p:par>
                            </p:childTnLst>
                          </p:cTn>
                        </p:par>
                        <p:par>
                          <p:cTn id="8" fill="hold">
                            <p:stCondLst>
                              <p:cond delay="300"/>
                            </p:stCondLst>
                            <p:childTnLst>
                              <p:par>
                                <p:cTn id="9" presetClass="entr" nodeType="afterEffect" presetSubtype="0" presetID="1" grpId="2" fill="hold">
                                  <p:stCondLst>
                                    <p:cond delay="0"/>
                                  </p:stCondLst>
                                  <p:iterate type="el" backwards="0">
                                    <p:tmAbs val="0"/>
                                  </p:iterate>
                                  <p:childTnLst>
                                    <p:set>
                                      <p:cBhvr>
                                        <p:cTn id="10" fill="hold"/>
                                        <p:tgtEl>
                                          <p:spTgt spid="733"/>
                                        </p:tgtEl>
                                        <p:attrNameLst>
                                          <p:attrName>style.visibility</p:attrName>
                                        </p:attrNameLst>
                                      </p:cBhvr>
                                      <p:to>
                                        <p:strVal val="visible"/>
                                      </p:to>
                                    </p:set>
                                  </p:childTnLst>
                                </p:cTn>
                              </p:par>
                            </p:childTnLst>
                          </p:cTn>
                        </p:par>
                        <p:par>
                          <p:cTn id="11" fill="hold">
                            <p:stCondLst>
                              <p:cond delay="300"/>
                            </p:stCondLst>
                            <p:childTnLst>
                              <p:par>
                                <p:cTn id="12" presetClass="entr" nodeType="afterEffect" presetSubtype="0" presetID="1" grpId="3" fill="hold">
                                  <p:stCondLst>
                                    <p:cond delay="500"/>
                                  </p:stCondLst>
                                  <p:iterate type="el" backwards="0">
                                    <p:tmAbs val="0"/>
                                  </p:iterate>
                                  <p:childTnLst>
                                    <p:set>
                                      <p:cBhvr>
                                        <p:cTn id="13" fill="hold"/>
                                        <p:tgtEl>
                                          <p:spTgt spid="732"/>
                                        </p:tgtEl>
                                        <p:attrNameLst>
                                          <p:attrName>style.visibility</p:attrName>
                                        </p:attrNameLst>
                                      </p:cBhvr>
                                      <p:to>
                                        <p:strVal val="visible"/>
                                      </p:to>
                                    </p:set>
                                  </p:childTnLst>
                                </p:cTn>
                              </p:par>
                            </p:childTnLst>
                          </p:cTn>
                        </p:par>
                        <p:par>
                          <p:cTn id="14" fill="hold">
                            <p:stCondLst>
                              <p:cond delay="800"/>
                            </p:stCondLst>
                            <p:childTnLst>
                              <p:par>
                                <p:cTn id="15" presetClass="entr" nodeType="afterEffect" presetSubtype="0" presetID="1" grpId="4" fill="hold">
                                  <p:stCondLst>
                                    <p:cond delay="0"/>
                                  </p:stCondLst>
                                  <p:iterate type="el" backwards="0">
                                    <p:tmAbs val="0"/>
                                  </p:iterate>
                                  <p:childTnLst>
                                    <p:set>
                                      <p:cBhvr>
                                        <p:cTn id="16" fill="hold"/>
                                        <p:tgtEl>
                                          <p:spTgt spid="734"/>
                                        </p:tgtEl>
                                        <p:attrNameLst>
                                          <p:attrName>style.visibility</p:attrName>
                                        </p:attrNameLst>
                                      </p:cBhvr>
                                      <p:to>
                                        <p:strVal val="visible"/>
                                      </p:to>
                                    </p:set>
                                  </p:childTnLst>
                                </p:cTn>
                              </p:par>
                            </p:childTnLst>
                          </p:cTn>
                        </p:par>
                        <p:par>
                          <p:cTn id="17" fill="hold">
                            <p:stCondLst>
                              <p:cond delay="800"/>
                            </p:stCondLst>
                            <p:childTnLst>
                              <p:par>
                                <p:cTn id="18" presetClass="entr" nodeType="afterEffect" presetSubtype="0" presetID="1" grpId="5" fill="hold">
                                  <p:stCondLst>
                                    <p:cond delay="0"/>
                                  </p:stCondLst>
                                  <p:iterate type="el" backwards="0">
                                    <p:tmAbs val="0"/>
                                  </p:iterate>
                                  <p:childTnLst>
                                    <p:set>
                                      <p:cBhvr>
                                        <p:cTn id="19" fill="hold"/>
                                        <p:tgtEl>
                                          <p:spTgt spid="731"/>
                                        </p:tgtEl>
                                        <p:attrNameLst>
                                          <p:attrName>style.visibility</p:attrName>
                                        </p:attrNameLst>
                                      </p:cBhvr>
                                      <p:to>
                                        <p:strVal val="visible"/>
                                      </p:to>
                                    </p:set>
                                  </p:childTnLst>
                                </p:cTn>
                              </p:par>
                            </p:childTnLst>
                          </p:cTn>
                        </p:par>
                        <p:par>
                          <p:cTn id="20" fill="hold">
                            <p:stCondLst>
                              <p:cond delay="800"/>
                            </p:stCondLst>
                            <p:childTnLst>
                              <p:par>
                                <p:cTn id="21" presetClass="entr" nodeType="afterEffect" presetSubtype="0" presetID="1" grpId="6" fill="hold">
                                  <p:stCondLst>
                                    <p:cond delay="0"/>
                                  </p:stCondLst>
                                  <p:iterate type="el" backwards="0">
                                    <p:tmAbs val="0"/>
                                  </p:iterate>
                                  <p:childTnLst>
                                    <p:set>
                                      <p:cBhvr>
                                        <p:cTn id="22" fill="hold"/>
                                        <p:tgtEl>
                                          <p:spTgt spid="735"/>
                                        </p:tgtEl>
                                        <p:attrNameLst>
                                          <p:attrName>style.visibility</p:attrName>
                                        </p:attrNameLst>
                                      </p:cBhvr>
                                      <p:to>
                                        <p:strVal val="visible"/>
                                      </p:to>
                                    </p:set>
                                  </p:childTnLst>
                                </p:cTn>
                              </p:par>
                            </p:childTnLst>
                          </p:cTn>
                        </p:par>
                        <p:par>
                          <p:cTn id="23" fill="hold">
                            <p:stCondLst>
                              <p:cond delay="800"/>
                            </p:stCondLst>
                            <p:childTnLst>
                              <p:par>
                                <p:cTn id="24" presetClass="entr" nodeType="afterEffect" presetSubtype="0" presetID="1" grpId="7" fill="hold">
                                  <p:stCondLst>
                                    <p:cond delay="0"/>
                                  </p:stCondLst>
                                  <p:iterate type="el" backwards="0">
                                    <p:tmAbs val="0"/>
                                  </p:iterate>
                                  <p:childTnLst>
                                    <p:set>
                                      <p:cBhvr>
                                        <p:cTn id="25" fill="hold"/>
                                        <p:tgtEl>
                                          <p:spTgt spid="736"/>
                                        </p:tgtEl>
                                        <p:attrNameLst>
                                          <p:attrName>style.visibility</p:attrName>
                                        </p:attrNameLst>
                                      </p:cBhvr>
                                      <p:to>
                                        <p:strVal val="visible"/>
                                      </p:to>
                                    </p:set>
                                  </p:childTnLst>
                                </p:cTn>
                              </p:par>
                            </p:childTnLst>
                          </p:cTn>
                        </p:par>
                        <p:par>
                          <p:cTn id="26" fill="hold">
                            <p:stCondLst>
                              <p:cond delay="0"/>
                            </p:stCondLst>
                            <p:childTnLst>
                              <p:par>
                                <p:cTn id="27" presetClass="path" nodeType="afterEffect" presetSubtype="0" presetID="-1" grpId="8" accel="50000" decel="50000" fill="hold">
                                  <p:stCondLst>
                                    <p:cond delay="0"/>
                                  </p:stCondLst>
                                  <p:childTnLst>
                                    <p:animMotion path="M 0.000000 0.000000 L 0.065410 0.000000" origin="layout" pathEditMode="relative">
                                      <p:cBhvr>
                                        <p:cTn id="28" dur="1000" fill="hold"/>
                                        <p:tgtEl>
                                          <p:spTgt spid="731"/>
                                        </p:tgtEl>
                                        <p:attrNameLst>
                                          <p:attrName>ppt_x</p:attrName>
                                          <p:attrName>ppt_y</p:attrName>
                                        </p:attrNameLst>
                                      </p:cBhvr>
                                    </p:animMotion>
                                  </p:childTnLst>
                                </p:cTn>
                              </p:par>
                            </p:childTnLst>
                          </p:cTn>
                        </p:par>
                        <p:par>
                          <p:cTn id="29" fill="hold">
                            <p:stCondLst>
                              <p:cond delay="0"/>
                            </p:stCondLst>
                            <p:childTnLst>
                              <p:par>
                                <p:cTn id="30" presetClass="path" nodeType="withEffect" presetSubtype="0" presetID="-1" grpId="9" accel="50000" decel="50000" fill="hold">
                                  <p:stCondLst>
                                    <p:cond delay="0"/>
                                  </p:stCondLst>
                                  <p:childTnLst>
                                    <p:animMotion path="M 0.000000 0.000000 L 0.023309 -0.122371" origin="layout" pathEditMode="relative">
                                      <p:cBhvr>
                                        <p:cTn id="31" dur="1000" fill="hold"/>
                                        <p:tgtEl>
                                          <p:spTgt spid="732"/>
                                        </p:tgtEl>
                                        <p:attrNameLst>
                                          <p:attrName>ppt_x</p:attrName>
                                          <p:attrName>ppt_y</p:attrName>
                                        </p:attrNameLst>
                                      </p:cBhvr>
                                    </p:animMotion>
                                  </p:childTnLst>
                                </p:cTn>
                              </p:par>
                            </p:childTnLst>
                          </p:cTn>
                        </p:par>
                        <p:par>
                          <p:cTn id="32" fill="hold">
                            <p:stCondLst>
                              <p:cond delay="0"/>
                            </p:stCondLst>
                            <p:childTnLst>
                              <p:par>
                                <p:cTn id="33" presetClass="path" nodeType="withEffect" presetSubtype="0" presetID="-1" grpId="10" accel="50000" decel="50000" fill="hold">
                                  <p:stCondLst>
                                    <p:cond delay="0"/>
                                  </p:stCondLst>
                                  <p:childTnLst>
                                    <p:animMotion path="M 0.000000 0.000000 L -0.055918 -0.074087" origin="layout" pathEditMode="relative">
                                      <p:cBhvr>
                                        <p:cTn id="34" dur="1000" fill="hold"/>
                                        <p:tgtEl>
                                          <p:spTgt spid="734"/>
                                        </p:tgtEl>
                                        <p:attrNameLst>
                                          <p:attrName>ppt_x</p:attrName>
                                          <p:attrName>ppt_y</p:attrName>
                                        </p:attrNameLst>
                                      </p:cBhvr>
                                    </p:animMotion>
                                  </p:childTnLst>
                                </p:cTn>
                              </p:par>
                            </p:childTnLst>
                          </p:cTn>
                        </p:par>
                        <p:par>
                          <p:cTn id="35" fill="hold">
                            <p:stCondLst>
                              <p:cond delay="0"/>
                            </p:stCondLst>
                            <p:childTnLst>
                              <p:par>
                                <p:cTn id="36" presetClass="path" nodeType="withEffect" presetSubtype="0" presetID="-1" grpId="11" accel="50000" decel="50000" fill="hold">
                                  <p:stCondLst>
                                    <p:cond delay="0"/>
                                  </p:stCondLst>
                                  <p:childTnLst>
                                    <p:animMotion path="M 0.000000 0.000000 L -0.056501 0.070798" origin="layout" pathEditMode="relative">
                                      <p:cBhvr>
                                        <p:cTn id="37" dur="1000" fill="hold"/>
                                        <p:tgtEl>
                                          <p:spTgt spid="735"/>
                                        </p:tgtEl>
                                        <p:attrNameLst>
                                          <p:attrName>ppt_x</p:attrName>
                                          <p:attrName>ppt_y</p:attrName>
                                        </p:attrNameLst>
                                      </p:cBhvr>
                                    </p:animMotion>
                                  </p:childTnLst>
                                </p:cTn>
                              </p:par>
                            </p:childTnLst>
                          </p:cTn>
                        </p:par>
                        <p:par>
                          <p:cTn id="38" fill="hold">
                            <p:stCondLst>
                              <p:cond delay="0"/>
                            </p:stCondLst>
                            <p:childTnLst>
                              <p:par>
                                <p:cTn id="39" presetClass="path" nodeType="withEffect" presetSubtype="0" presetID="-1" grpId="12" accel="50000" decel="50000" fill="hold">
                                  <p:stCondLst>
                                    <p:cond delay="0"/>
                                  </p:stCondLst>
                                  <p:childTnLst>
                                    <p:animMotion path="M 0.000000 0.000000 L 0.027135 0.109213" origin="layout" pathEditMode="relative">
                                      <p:cBhvr>
                                        <p:cTn id="40" dur="1000" fill="hold"/>
                                        <p:tgtEl>
                                          <p:spTgt spid="736"/>
                                        </p:tgtEl>
                                        <p:attrNameLst>
                                          <p:attrName>ppt_x</p:attrName>
                                          <p:attrName>ppt_y</p:attrName>
                                        </p:attrNameLst>
                                      </p:cBhvr>
                                    </p:animMotion>
                                  </p:childTnLst>
                                </p:cTn>
                              </p:par>
                            </p:childTnLst>
                          </p:cTn>
                        </p:par>
                        <p:par>
                          <p:cTn id="41" fill="hold">
                            <p:stCondLst>
                              <p:cond delay="1000"/>
                            </p:stCondLst>
                            <p:childTnLst>
                              <p:par>
                                <p:cTn id="42" presetClass="entr" nodeType="afterEffect" presetSubtype="0" presetID="1" grpId="13" fill="hold">
                                  <p:stCondLst>
                                    <p:cond delay="500"/>
                                  </p:stCondLst>
                                  <p:iterate type="el" backwards="0">
                                    <p:tmAbs val="0"/>
                                  </p:iterate>
                                  <p:childTnLst>
                                    <p:set>
                                      <p:cBhvr>
                                        <p:cTn id="43" fill="hold"/>
                                        <p:tgtEl>
                                          <p:spTgt spid="741"/>
                                        </p:tgtEl>
                                        <p:attrNameLst>
                                          <p:attrName>style.visibility</p:attrName>
                                        </p:attrNameLst>
                                      </p:cBhvr>
                                      <p:to>
                                        <p:strVal val="visible"/>
                                      </p:to>
                                    </p:set>
                                  </p:childTnLst>
                                </p:cTn>
                              </p:par>
                            </p:childTnLst>
                          </p:cTn>
                        </p:par>
                        <p:par>
                          <p:cTn id="44" fill="hold">
                            <p:stCondLst>
                              <p:cond delay="1500"/>
                            </p:stCondLst>
                            <p:childTnLst>
                              <p:par>
                                <p:cTn id="45" presetClass="entr" nodeType="afterEffect" presetSubtype="0" presetID="1" grpId="14" fill="hold">
                                  <p:stCondLst>
                                    <p:cond delay="0"/>
                                  </p:stCondLst>
                                  <p:iterate type="el" backwards="0">
                                    <p:tmAbs val="0"/>
                                  </p:iterate>
                                  <p:childTnLst>
                                    <p:set>
                                      <p:cBhvr>
                                        <p:cTn id="46" fill="hold"/>
                                        <p:tgtEl>
                                          <p:spTgt spid="737"/>
                                        </p:tgtEl>
                                        <p:attrNameLst>
                                          <p:attrName>style.visibility</p:attrName>
                                        </p:attrNameLst>
                                      </p:cBhvr>
                                      <p:to>
                                        <p:strVal val="visible"/>
                                      </p:to>
                                    </p:set>
                                  </p:childTnLst>
                                </p:cTn>
                              </p:par>
                            </p:childTnLst>
                          </p:cTn>
                        </p:par>
                        <p:par>
                          <p:cTn id="47" fill="hold">
                            <p:stCondLst>
                              <p:cond delay="1500"/>
                            </p:stCondLst>
                            <p:childTnLst>
                              <p:par>
                                <p:cTn id="48" presetClass="entr" nodeType="afterEffect" presetSubtype="0" presetID="1" grpId="15" fill="hold">
                                  <p:stCondLst>
                                    <p:cond delay="0"/>
                                  </p:stCondLst>
                                  <p:iterate type="el" backwards="0">
                                    <p:tmAbs val="0"/>
                                  </p:iterate>
                                  <p:childTnLst>
                                    <p:set>
                                      <p:cBhvr>
                                        <p:cTn id="49" fill="hold"/>
                                        <p:tgtEl>
                                          <p:spTgt spid="740"/>
                                        </p:tgtEl>
                                        <p:attrNameLst>
                                          <p:attrName>style.visibility</p:attrName>
                                        </p:attrNameLst>
                                      </p:cBhvr>
                                      <p:to>
                                        <p:strVal val="visible"/>
                                      </p:to>
                                    </p:set>
                                  </p:childTnLst>
                                </p:cTn>
                              </p:par>
                            </p:childTnLst>
                          </p:cTn>
                        </p:par>
                        <p:par>
                          <p:cTn id="50" fill="hold">
                            <p:stCondLst>
                              <p:cond delay="1500"/>
                            </p:stCondLst>
                            <p:childTnLst>
                              <p:par>
                                <p:cTn id="51" presetClass="entr" nodeType="afterEffect" presetSubtype="0" presetID="1" grpId="16" fill="hold">
                                  <p:stCondLst>
                                    <p:cond delay="0"/>
                                  </p:stCondLst>
                                  <p:iterate type="el" backwards="0">
                                    <p:tmAbs val="0"/>
                                  </p:iterate>
                                  <p:childTnLst>
                                    <p:set>
                                      <p:cBhvr>
                                        <p:cTn id="52" fill="hold"/>
                                        <p:tgtEl>
                                          <p:spTgt spid="739"/>
                                        </p:tgtEl>
                                        <p:attrNameLst>
                                          <p:attrName>style.visibility</p:attrName>
                                        </p:attrNameLst>
                                      </p:cBhvr>
                                      <p:to>
                                        <p:strVal val="visible"/>
                                      </p:to>
                                    </p:set>
                                  </p:childTnLst>
                                </p:cTn>
                              </p:par>
                            </p:childTnLst>
                          </p:cTn>
                        </p:par>
                        <p:par>
                          <p:cTn id="53" fill="hold">
                            <p:stCondLst>
                              <p:cond delay="1500"/>
                            </p:stCondLst>
                            <p:childTnLst>
                              <p:par>
                                <p:cTn id="54" presetClass="entr" nodeType="afterEffect" presetSubtype="0" presetID="1" grpId="17" fill="hold">
                                  <p:stCondLst>
                                    <p:cond delay="0"/>
                                  </p:stCondLst>
                                  <p:iterate type="el" backwards="0">
                                    <p:tmAbs val="0"/>
                                  </p:iterate>
                                  <p:childTnLst>
                                    <p:set>
                                      <p:cBhvr>
                                        <p:cTn id="55" fill="hold"/>
                                        <p:tgtEl>
                                          <p:spTgt spid="738"/>
                                        </p:tgtEl>
                                        <p:attrNameLst>
                                          <p:attrName>style.visibility</p:attrName>
                                        </p:attrNameLst>
                                      </p:cBhvr>
                                      <p:to>
                                        <p:strVal val="visible"/>
                                      </p:to>
                                    </p:set>
                                  </p:childTnLst>
                                </p:cTn>
                              </p:par>
                            </p:childTnLst>
                          </p:cTn>
                        </p:par>
                        <p:par>
                          <p:cTn id="56" fill="hold">
                            <p:stCondLst>
                              <p:cond delay="0"/>
                            </p:stCondLst>
                            <p:childTnLst>
                              <p:par>
                                <p:cTn id="57" presetClass="path" nodeType="afterEffect" presetSubtype="0" presetID="-1" grpId="18" accel="50000" decel="50000" fill="hold">
                                  <p:stCondLst>
                                    <p:cond delay="0"/>
                                  </p:stCondLst>
                                  <p:childTnLst>
                                    <p:animMotion path="M 0.000000 0.000000 L 0.087288 -0.002609" origin="layout" pathEditMode="relative">
                                      <p:cBhvr>
                                        <p:cTn id="58" dur="1000" fill="hold"/>
                                        <p:tgtEl>
                                          <p:spTgt spid="740"/>
                                        </p:tgtEl>
                                        <p:attrNameLst>
                                          <p:attrName>ppt_x</p:attrName>
                                          <p:attrName>ppt_y</p:attrName>
                                        </p:attrNameLst>
                                      </p:cBhvr>
                                    </p:animMotion>
                                  </p:childTnLst>
                                </p:cTn>
                              </p:par>
                            </p:childTnLst>
                          </p:cTn>
                        </p:par>
                        <p:par>
                          <p:cTn id="59" fill="hold">
                            <p:stCondLst>
                              <p:cond delay="0"/>
                            </p:stCondLst>
                            <p:childTnLst>
                              <p:par>
                                <p:cTn id="60" presetClass="path" nodeType="withEffect" presetSubtype="0" presetID="-1" grpId="19" accel="50000" decel="50000" fill="hold">
                                  <p:stCondLst>
                                    <p:cond delay="0"/>
                                  </p:stCondLst>
                                  <p:childTnLst>
                                    <p:animMotion path="M 0.000000 0.000000 L 0.029569 -0.153404" origin="layout" pathEditMode="relative">
                                      <p:cBhvr>
                                        <p:cTn id="61" dur="1000" fill="hold"/>
                                        <p:tgtEl>
                                          <p:spTgt spid="741"/>
                                        </p:tgtEl>
                                        <p:attrNameLst>
                                          <p:attrName>ppt_x</p:attrName>
                                          <p:attrName>ppt_y</p:attrName>
                                        </p:attrNameLst>
                                      </p:cBhvr>
                                    </p:animMotion>
                                  </p:childTnLst>
                                </p:cTn>
                              </p:par>
                            </p:childTnLst>
                          </p:cTn>
                        </p:par>
                        <p:par>
                          <p:cTn id="62" fill="hold">
                            <p:stCondLst>
                              <p:cond delay="0"/>
                            </p:stCondLst>
                            <p:childTnLst>
                              <p:par>
                                <p:cTn id="63" presetClass="path" nodeType="withEffect" presetSubtype="0" presetID="-1" grpId="20" accel="50000" decel="50000" fill="hold">
                                  <p:stCondLst>
                                    <p:cond delay="0"/>
                                  </p:stCondLst>
                                  <p:childTnLst>
                                    <p:animMotion path="M 0.000000 0.000000 L -0.070301 -0.087379" origin="layout" pathEditMode="relative">
                                      <p:cBhvr>
                                        <p:cTn id="64" dur="1000" fill="hold"/>
                                        <p:tgtEl>
                                          <p:spTgt spid="737"/>
                                        </p:tgtEl>
                                        <p:attrNameLst>
                                          <p:attrName>ppt_x</p:attrName>
                                          <p:attrName>ppt_y</p:attrName>
                                        </p:attrNameLst>
                                      </p:cBhvr>
                                    </p:animMotion>
                                  </p:childTnLst>
                                </p:cTn>
                              </p:par>
                            </p:childTnLst>
                          </p:cTn>
                        </p:par>
                        <p:par>
                          <p:cTn id="65" fill="hold">
                            <p:stCondLst>
                              <p:cond delay="0"/>
                            </p:stCondLst>
                            <p:childTnLst>
                              <p:par>
                                <p:cTn id="66" presetClass="path" nodeType="withEffect" presetSubtype="0" presetID="-1" grpId="21" accel="50000" decel="50000" fill="hold">
                                  <p:stCondLst>
                                    <p:cond delay="0"/>
                                  </p:stCondLst>
                                  <p:childTnLst>
                                    <p:animMotion path="M 0.000000 0.000000 L -0.071750 0.091617" origin="layout" pathEditMode="relative">
                                      <p:cBhvr>
                                        <p:cTn id="67" dur="1000" fill="hold"/>
                                        <p:tgtEl>
                                          <p:spTgt spid="739"/>
                                        </p:tgtEl>
                                        <p:attrNameLst>
                                          <p:attrName>ppt_x</p:attrName>
                                          <p:attrName>ppt_y</p:attrName>
                                        </p:attrNameLst>
                                      </p:cBhvr>
                                    </p:animMotion>
                                  </p:childTnLst>
                                </p:cTn>
                              </p:par>
                            </p:childTnLst>
                          </p:cTn>
                        </p:par>
                        <p:par>
                          <p:cTn id="68" fill="hold">
                            <p:stCondLst>
                              <p:cond delay="0"/>
                            </p:stCondLst>
                            <p:childTnLst>
                              <p:par>
                                <p:cTn id="69" presetClass="path" nodeType="withEffect" presetSubtype="0" presetID="-1" grpId="22" accel="50000" decel="50000" fill="hold">
                                  <p:stCondLst>
                                    <p:cond delay="0"/>
                                  </p:stCondLst>
                                  <p:childTnLst>
                                    <p:animMotion path="M 0.000000 0.000000 L 0.026866 0.145476" origin="layout" pathEditMode="relative">
                                      <p:cBhvr>
                                        <p:cTn id="70" dur="1000" fill="hold"/>
                                        <p:tgtEl>
                                          <p:spTgt spid="738"/>
                                        </p:tgtEl>
                                        <p:attrNameLst>
                                          <p:attrName>ppt_x</p:attrName>
                                          <p:attrName>ppt_y</p:attrName>
                                        </p:attrNameLst>
                                      </p:cBhvr>
                                    </p:animMotion>
                                  </p:childTnLst>
                                </p:cTn>
                              </p:par>
                            </p:childTnLst>
                          </p:cTn>
                        </p:par>
                      </p:childTnLst>
                    </p:cTn>
                  </p:par>
                  <p:par>
                    <p:cTn id="71" fill="hold">
                      <p:stCondLst>
                        <p:cond delay="indefinite"/>
                      </p:stCondLst>
                      <p:childTnLst>
                        <p:par>
                          <p:cTn id="72" fill="hold">
                            <p:stCondLst>
                              <p:cond delay="0"/>
                            </p:stCondLst>
                            <p:childTnLst>
                              <p:par>
                                <p:cTn id="73" presetClass="emph" nodeType="clickEffect" presetSubtype="0" presetID="6" grpId="23" accel="50000" decel="50000" fill="hold">
                                  <p:stCondLst>
                                    <p:cond delay="0"/>
                                  </p:stCondLst>
                                  <p:childTnLst>
                                    <p:animScale>
                                      <p:cBhvr>
                                        <p:cTn id="74" dur="1000" fill="hold"/>
                                        <p:tgtEl>
                                          <p:spTgt spid="740"/>
                                        </p:tgtEl>
                                      </p:cBhvr>
                                      <p:by x="248375" y="248375"/>
                                    </p:animScale>
                                  </p:childTnLst>
                                </p:cTn>
                              </p:par>
                            </p:childTnLst>
                          </p:cTn>
                        </p:par>
                        <p:par>
                          <p:cTn id="75" fill="hold">
                            <p:stCondLst>
                              <p:cond delay="1000"/>
                            </p:stCondLst>
                            <p:childTnLst>
                              <p:par>
                                <p:cTn id="76" presetClass="exit" nodeType="afterEffect" presetID="10" grpId="24" fill="hold">
                                  <p:stCondLst>
                                    <p:cond delay="0"/>
                                  </p:stCondLst>
                                  <p:iterate type="el" backwards="0">
                                    <p:tmAbs val="0"/>
                                  </p:iterate>
                                  <p:childTnLst>
                                    <p:animEffect filter="fade" transition="out">
                                      <p:cBhvr>
                                        <p:cTn id="77" dur="1000" fill="hold"/>
                                        <p:tgtEl>
                                          <p:spTgt spid="741"/>
                                        </p:tgtEl>
                                      </p:cBhvr>
                                    </p:animEffect>
                                    <p:set>
                                      <p:cBhvr>
                                        <p:cTn id="78" fill="hold">
                                          <p:stCondLst>
                                            <p:cond delay="999"/>
                                          </p:stCondLst>
                                        </p:cTn>
                                        <p:tgtEl>
                                          <p:spTgt spid="741"/>
                                        </p:tgtEl>
                                        <p:attrNameLst>
                                          <p:attrName>style.visibility</p:attrName>
                                        </p:attrNameLst>
                                      </p:cBhvr>
                                      <p:to>
                                        <p:strVal val="hidden"/>
                                      </p:to>
                                    </p:set>
                                  </p:childTnLst>
                                </p:cTn>
                              </p:par>
                            </p:childTnLst>
                          </p:cTn>
                        </p:par>
                        <p:par>
                          <p:cTn id="79" fill="hold">
                            <p:stCondLst>
                              <p:cond delay="2000"/>
                            </p:stCondLst>
                            <p:childTnLst>
                              <p:par>
                                <p:cTn id="80" presetClass="exit" nodeType="afterEffect" presetID="10" grpId="25" fill="hold">
                                  <p:stCondLst>
                                    <p:cond delay="0"/>
                                  </p:stCondLst>
                                  <p:iterate type="el" backwards="0">
                                    <p:tmAbs val="0"/>
                                  </p:iterate>
                                  <p:childTnLst>
                                    <p:animEffect filter="fade" transition="out">
                                      <p:cBhvr>
                                        <p:cTn id="81" dur="1000" fill="hold"/>
                                        <p:tgtEl>
                                          <p:spTgt spid="737"/>
                                        </p:tgtEl>
                                      </p:cBhvr>
                                    </p:animEffect>
                                    <p:set>
                                      <p:cBhvr>
                                        <p:cTn id="82" fill="hold">
                                          <p:stCondLst>
                                            <p:cond delay="999"/>
                                          </p:stCondLst>
                                        </p:cTn>
                                        <p:tgtEl>
                                          <p:spTgt spid="737"/>
                                        </p:tgtEl>
                                        <p:attrNameLst>
                                          <p:attrName>style.visibility</p:attrName>
                                        </p:attrNameLst>
                                      </p:cBhvr>
                                      <p:to>
                                        <p:strVal val="hidden"/>
                                      </p:to>
                                    </p:set>
                                  </p:childTnLst>
                                </p:cTn>
                              </p:par>
                            </p:childTnLst>
                          </p:cTn>
                        </p:par>
                        <p:par>
                          <p:cTn id="83" fill="hold">
                            <p:stCondLst>
                              <p:cond delay="3000"/>
                            </p:stCondLst>
                            <p:childTnLst>
                              <p:par>
                                <p:cTn id="84" presetClass="exit" nodeType="afterEffect" presetID="10" grpId="26" fill="hold">
                                  <p:stCondLst>
                                    <p:cond delay="0"/>
                                  </p:stCondLst>
                                  <p:iterate type="el" backwards="0">
                                    <p:tmAbs val="0"/>
                                  </p:iterate>
                                  <p:childTnLst>
                                    <p:animEffect filter="fade" transition="out">
                                      <p:cBhvr>
                                        <p:cTn id="85" dur="1000" fill="hold"/>
                                        <p:tgtEl>
                                          <p:spTgt spid="739"/>
                                        </p:tgtEl>
                                      </p:cBhvr>
                                    </p:animEffect>
                                    <p:set>
                                      <p:cBhvr>
                                        <p:cTn id="86" fill="hold">
                                          <p:stCondLst>
                                            <p:cond delay="999"/>
                                          </p:stCondLst>
                                        </p:cTn>
                                        <p:tgtEl>
                                          <p:spTgt spid="739"/>
                                        </p:tgtEl>
                                        <p:attrNameLst>
                                          <p:attrName>style.visibility</p:attrName>
                                        </p:attrNameLst>
                                      </p:cBhvr>
                                      <p:to>
                                        <p:strVal val="hidden"/>
                                      </p:to>
                                    </p:set>
                                  </p:childTnLst>
                                </p:cTn>
                              </p:par>
                            </p:childTnLst>
                          </p:cTn>
                        </p:par>
                        <p:par>
                          <p:cTn id="87" fill="hold">
                            <p:stCondLst>
                              <p:cond delay="4000"/>
                            </p:stCondLst>
                            <p:childTnLst>
                              <p:par>
                                <p:cTn id="88" presetClass="exit" nodeType="afterEffect" presetID="10" grpId="27" fill="hold">
                                  <p:stCondLst>
                                    <p:cond delay="0"/>
                                  </p:stCondLst>
                                  <p:iterate type="el" backwards="0">
                                    <p:tmAbs val="0"/>
                                  </p:iterate>
                                  <p:childTnLst>
                                    <p:animEffect filter="fade" transition="out">
                                      <p:cBhvr>
                                        <p:cTn id="89" dur="1000" fill="hold"/>
                                        <p:tgtEl>
                                          <p:spTgt spid="738"/>
                                        </p:tgtEl>
                                      </p:cBhvr>
                                    </p:animEffect>
                                    <p:set>
                                      <p:cBhvr>
                                        <p:cTn id="90" fill="hold">
                                          <p:stCondLst>
                                            <p:cond delay="999"/>
                                          </p:stCondLst>
                                        </p:cTn>
                                        <p:tgtEl>
                                          <p:spTgt spid="738"/>
                                        </p:tgtEl>
                                        <p:attrNameLst>
                                          <p:attrName>style.visibility</p:attrName>
                                        </p:attrNameLst>
                                      </p:cBhvr>
                                      <p:to>
                                        <p:strVal val="hidden"/>
                                      </p:to>
                                    </p:set>
                                  </p:childTnLst>
                                </p:cTn>
                              </p:par>
                            </p:childTnLst>
                          </p:cTn>
                        </p:par>
                        <p:par>
                          <p:cTn id="91" fill="hold">
                            <p:stCondLst>
                              <p:cond delay="5000"/>
                            </p:stCondLst>
                            <p:childTnLst>
                              <p:par>
                                <p:cTn id="92" presetClass="exit" nodeType="afterEffect" presetSubtype="2" presetID="2" grpId="28" fill="hold">
                                  <p:stCondLst>
                                    <p:cond delay="0"/>
                                  </p:stCondLst>
                                  <p:iterate type="el" backwards="0">
                                    <p:tmAbs val="0"/>
                                  </p:iterate>
                                  <p:childTnLst>
                                    <p:anim calcmode="lin" valueType="num">
                                      <p:cBhvr>
                                        <p:cTn id="93" dur="1500" fill="hold"/>
                                        <p:tgtEl>
                                          <p:spTgt spid="740"/>
                                        </p:tgtEl>
                                        <p:attrNameLst>
                                          <p:attrName>ppt_x</p:attrName>
                                        </p:attrNameLst>
                                      </p:cBhvr>
                                      <p:tavLst>
                                        <p:tav tm="0">
                                          <p:val>
                                            <p:strVal val="ppt_x"/>
                                          </p:val>
                                        </p:tav>
                                        <p:tav tm="100000">
                                          <p:val>
                                            <p:strVal val="1+ppt_w/2"/>
                                          </p:val>
                                        </p:tav>
                                      </p:tavLst>
                                    </p:anim>
                                    <p:anim calcmode="lin" valueType="num">
                                      <p:cBhvr>
                                        <p:cTn id="94" dur="1500" fill="hold"/>
                                        <p:tgtEl>
                                          <p:spTgt spid="740"/>
                                        </p:tgtEl>
                                        <p:attrNameLst>
                                          <p:attrName>ppt_y</p:attrName>
                                        </p:attrNameLst>
                                      </p:cBhvr>
                                      <p:tavLst>
                                        <p:tav tm="0">
                                          <p:val>
                                            <p:strVal val="ppt_y"/>
                                          </p:val>
                                        </p:tav>
                                        <p:tav tm="100000">
                                          <p:val>
                                            <p:strVal val="ppt_y"/>
                                          </p:val>
                                        </p:tav>
                                      </p:tavLst>
                                    </p:anim>
                                    <p:set>
                                      <p:cBhvr>
                                        <p:cTn id="95" fill="hold">
                                          <p:stCondLst>
                                            <p:cond delay="1499"/>
                                          </p:stCondLst>
                                        </p:cTn>
                                        <p:tgtEl>
                                          <p:spTgt spid="7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5" grpId="6"/>
      <p:bldP build="whole" bldLvl="1" animBg="1" rev="0" advAuto="0" spid="734" grpId="4"/>
      <p:bldP build="whole" bldLvl="1" animBg="1" rev="0" advAuto="0" spid="737" grpId="25"/>
      <p:bldP build="whole" bldLvl="1" animBg="1" rev="0" advAuto="0" spid="740" grpId="15"/>
      <p:bldP build="whole" bldLvl="1" animBg="1" rev="0" advAuto="0" spid="738" grpId="27"/>
      <p:bldP build="whole" bldLvl="1" animBg="1" rev="0" advAuto="0" spid="736" grpId="7"/>
      <p:bldP build="whole" bldLvl="1" animBg="1" rev="0" advAuto="0" spid="739" grpId="16"/>
      <p:bldP build="whole" bldLvl="1" animBg="1" rev="0" advAuto="0" spid="741" grpId="13"/>
      <p:bldP build="whole" bldLvl="1" animBg="1" rev="0" advAuto="0" spid="733" grpId="2"/>
      <p:bldP build="whole" bldLvl="1" animBg="1" rev="0" advAuto="0" spid="740" grpId="23"/>
      <p:bldP build="whole" bldLvl="1" animBg="1" rev="0" advAuto="0" spid="737" grpId="14"/>
      <p:bldP build="whole" bldLvl="1" animBg="1" rev="0" advAuto="0" spid="738" grpId="17"/>
      <p:bldP build="whole" bldLvl="1" animBg="1" rev="0" advAuto="0" spid="732" grpId="3"/>
      <p:bldP build="whole" bldLvl="1" animBg="1" rev="0" advAuto="0" spid="729" grpId="1"/>
      <p:bldP build="whole" bldLvl="1" animBg="1" rev="0" advAuto="0" spid="731" grpId="5"/>
      <p:bldP build="whole" bldLvl="1" animBg="1" rev="0" advAuto="0" spid="739" grpId="26"/>
      <p:bldP build="whole" bldLvl="1" animBg="1" rev="0" advAuto="0" spid="741" grpId="24"/>
      <p:bldP build="whole" bldLvl="1" animBg="1" rev="0" advAuto="0" spid="740" grpId="28"/>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6" name="BK2l.gif" descr="BK2l.gif"/>
          <p:cNvPicPr>
            <a:picLocks noChangeAspect="0"/>
          </p:cNvPicPr>
          <p:nvPr/>
        </p:nvPicPr>
        <p:blipFill>
          <a:blip r:embed="rId3">
            <a:extLst/>
          </a:blip>
          <a:stretch>
            <a:fillRect/>
          </a:stretch>
        </p:blipFill>
        <p:spPr>
          <a:xfrm>
            <a:off x="12204583" y="5729099"/>
            <a:ext cx="12106434" cy="6194459"/>
          </a:xfrm>
          <a:prstGeom prst="rect">
            <a:avLst/>
          </a:prstGeom>
          <a:ln w="12700">
            <a:miter lim="400000"/>
          </a:ln>
        </p:spPr>
      </p:pic>
      <p:pic>
        <p:nvPicPr>
          <p:cNvPr id="747" name="ezgif.com-video-to-gif.gif" descr="ezgif.com-video-to-gif.gif"/>
          <p:cNvPicPr>
            <a:picLocks noChangeAspect="0"/>
          </p:cNvPicPr>
          <p:nvPr/>
        </p:nvPicPr>
        <p:blipFill>
          <a:blip r:embed="rId4">
            <a:extLst/>
          </a:blip>
          <a:stretch>
            <a:fillRect/>
          </a:stretch>
        </p:blipFill>
        <p:spPr>
          <a:xfrm>
            <a:off x="2386924" y="2279294"/>
            <a:ext cx="10599916" cy="6614348"/>
          </a:xfrm>
          <a:prstGeom prst="rect">
            <a:avLst/>
          </a:prstGeom>
          <a:ln w="12700">
            <a:miter lim="400000"/>
          </a:ln>
        </p:spPr>
      </p:pic>
      <p:sp>
        <p:nvSpPr>
          <p:cNvPr id="7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9" name="Spectra from the gas cloud"/>
          <p:cNvSpPr txBox="1"/>
          <p:nvPr/>
        </p:nvSpPr>
        <p:spPr>
          <a:xfrm>
            <a:off x="5235684" y="861168"/>
            <a:ext cx="13805548"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7000">
                <a:solidFill>
                  <a:schemeClr val="accent3">
                    <a:satOff val="18648"/>
                    <a:lumOff val="5971"/>
                  </a:schemeClr>
                </a:solidFill>
                <a:latin typeface="Papyrus"/>
                <a:ea typeface="Papyrus"/>
                <a:cs typeface="Papyrus"/>
                <a:sym typeface="Papyrus"/>
              </a:defRPr>
            </a:lvl1pPr>
          </a:lstStyle>
          <a:p>
            <a:pPr/>
            <a:r>
              <a:t>Spectra from the gas cloud</a:t>
            </a:r>
          </a:p>
        </p:txBody>
      </p:sp>
      <p:sp>
        <p:nvSpPr>
          <p:cNvPr id="750" name="Arrow"/>
          <p:cNvSpPr/>
          <p:nvPr/>
        </p:nvSpPr>
        <p:spPr>
          <a:xfrm rot="20592966">
            <a:off x="-551979" y="6147371"/>
            <a:ext cx="4210282" cy="1046480"/>
          </a:xfrm>
          <a:prstGeom prst="rightArrow">
            <a:avLst>
              <a:gd name="adj1" fmla="val 33282"/>
              <a:gd name="adj2" fmla="val 70571"/>
            </a:avLst>
          </a:prstGeom>
          <a:solidFill>
            <a:schemeClr val="accent5"/>
          </a:solidFill>
          <a:ln w="50800">
            <a:solidFill>
              <a:srgbClr val="000000"/>
            </a:solidFill>
            <a:miter lim="400000"/>
          </a:ln>
        </p:spPr>
        <p:txBody>
          <a:bodyPr lIns="71437" tIns="71437" rIns="71437" bIns="71437" anchor="ctr"/>
          <a:lstStyle/>
          <a:p>
            <a:pPr>
              <a:defRPr sz="3200">
                <a:solidFill>
                  <a:srgbClr val="FFFFFF"/>
                </a:solidFill>
              </a:defRPr>
            </a:pPr>
          </a:p>
        </p:txBody>
      </p:sp>
      <p:sp>
        <p:nvSpPr>
          <p:cNvPr id="751" name="Rectangle"/>
          <p:cNvSpPr/>
          <p:nvPr/>
        </p:nvSpPr>
        <p:spPr>
          <a:xfrm>
            <a:off x="13070271" y="6140867"/>
            <a:ext cx="5142474" cy="412884"/>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50"/>
                                        </p:tgtEl>
                                        <p:attrNameLst>
                                          <p:attrName>style.visibility</p:attrName>
                                        </p:attrNameLst>
                                      </p:cBhvr>
                                      <p:to>
                                        <p:strVal val="visible"/>
                                      </p:to>
                                    </p:set>
                                  </p:childTnLst>
                                </p:cTn>
                              </p:par>
                            </p:childTnLst>
                          </p:cTn>
                        </p:par>
                        <p:par>
                          <p:cTn id="7" fill="hold">
                            <p:stCondLst>
                              <p:cond delay="0"/>
                            </p:stCondLst>
                            <p:childTnLst>
                              <p:par>
                                <p:cTn id="8" presetClass="path" nodeType="afterEffect" presetSubtype="0" presetID="-1" grpId="2" fill="hold">
                                  <p:stCondLst>
                                    <p:cond delay="0"/>
                                  </p:stCondLst>
                                  <p:childTnLst>
                                    <p:animMotion path="M 0.000000 0.000000 L 0.115896 -0.063249" origin="layout" pathEditMode="relative">
                                      <p:cBhvr>
                                        <p:cTn id="9" dur="500" fill="hold"/>
                                        <p:tgtEl>
                                          <p:spTgt spid="75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0"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6" name="How do emission-line spectra look?"/>
          <p:cNvSpPr txBox="1"/>
          <p:nvPr/>
        </p:nvSpPr>
        <p:spPr>
          <a:xfrm>
            <a:off x="4810073" y="580098"/>
            <a:ext cx="14296092"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How do emission-line spectra look?</a:t>
            </a:r>
          </a:p>
        </p:txBody>
      </p:sp>
      <p:pic>
        <p:nvPicPr>
          <p:cNvPr id="757" name="galaxyspectrum_casswinburne.jpg" descr="galaxyspectrum_casswinburne.jpg"/>
          <p:cNvPicPr>
            <a:picLocks noChangeAspect="1"/>
          </p:cNvPicPr>
          <p:nvPr/>
        </p:nvPicPr>
        <p:blipFill>
          <a:blip r:embed="rId2">
            <a:extLst/>
          </a:blip>
          <a:stretch>
            <a:fillRect/>
          </a:stretch>
        </p:blipFill>
        <p:spPr>
          <a:xfrm>
            <a:off x="4277157" y="2181791"/>
            <a:ext cx="15722408" cy="10307202"/>
          </a:xfrm>
          <a:prstGeom prst="rect">
            <a:avLst/>
          </a:prstGeom>
          <a:ln w="12700">
            <a:miter lim="400000"/>
          </a:ln>
        </p:spPr>
      </p:pic>
      <p:sp>
        <p:nvSpPr>
          <p:cNvPr id="758" name="Credits: CAS, Swinburne"/>
          <p:cNvSpPr txBox="1"/>
          <p:nvPr/>
        </p:nvSpPr>
        <p:spPr>
          <a:xfrm>
            <a:off x="19421991" y="12363353"/>
            <a:ext cx="4711669" cy="600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i="1" sz="3000">
                <a:solidFill>
                  <a:srgbClr val="FFFFFF"/>
                </a:solidFill>
                <a:latin typeface="Helvetica"/>
                <a:ea typeface="Helvetica"/>
                <a:cs typeface="Helvetica"/>
                <a:sym typeface="Helvetica"/>
              </a:defRPr>
            </a:lvl1pPr>
          </a:lstStyle>
          <a:p>
            <a:pPr/>
            <a:r>
              <a:t>Credits: CAS, Swinburne</a:t>
            </a:r>
          </a:p>
        </p:txBody>
      </p:sp>
    </p:spTree>
  </p:cSld>
  <p:clrMapOvr>
    <a:masterClrMapping/>
  </p:clrMapOvr>
  <mc:AlternateContent xmlns:mc="http://schemas.openxmlformats.org/markup-compatibility/2006">
    <mc:Choice xmlns:p14="http://schemas.microsoft.com/office/powerpoint/2010/main" Requires="p14">
      <p:transition spd="fast" advClick="1" p14:dur="750">
        <p:cover dir="r"/>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1" name="Integral Field Unit (IFU) Spectroscopy"/>
          <p:cNvSpPr txBox="1"/>
          <p:nvPr/>
        </p:nvSpPr>
        <p:spPr>
          <a:xfrm>
            <a:off x="4122240" y="580098"/>
            <a:ext cx="16139520"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Integral Field Unit (IFU) Spectroscopy</a:t>
            </a:r>
          </a:p>
        </p:txBody>
      </p:sp>
      <p:pic>
        <p:nvPicPr>
          <p:cNvPr id="762" name="ifu.gif" descr="ifu.gif"/>
          <p:cNvPicPr>
            <a:picLocks noChangeAspect="1"/>
          </p:cNvPicPr>
          <p:nvPr/>
        </p:nvPicPr>
        <p:blipFill>
          <a:blip r:embed="rId2">
            <a:extLst/>
          </a:blip>
          <a:stretch>
            <a:fillRect/>
          </a:stretch>
        </p:blipFill>
        <p:spPr>
          <a:xfrm>
            <a:off x="4397619" y="2351863"/>
            <a:ext cx="14914602" cy="10473122"/>
          </a:xfrm>
          <a:prstGeom prst="rect">
            <a:avLst/>
          </a:prstGeom>
          <a:ln w="12700">
            <a:miter lim="400000"/>
          </a:ln>
        </p:spPr>
      </p:pic>
      <p:sp>
        <p:nvSpPr>
          <p:cNvPr id="763" name="Credits: Christopher Mark Harrison"/>
          <p:cNvSpPr txBox="1"/>
          <p:nvPr/>
        </p:nvSpPr>
        <p:spPr>
          <a:xfrm>
            <a:off x="19841041" y="12134753"/>
            <a:ext cx="4292619"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i="1" sz="3000">
                <a:solidFill>
                  <a:srgbClr val="FFFFFF"/>
                </a:solidFill>
                <a:latin typeface="Helvetica"/>
                <a:ea typeface="Helvetica"/>
                <a:cs typeface="Helvetica"/>
                <a:sym typeface="Helvetica"/>
              </a:defRPr>
            </a:lvl1pPr>
          </a:lstStyle>
          <a:p>
            <a:pPr/>
            <a:r>
              <a:t>Credits: Christopher Mark Harrison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lide Number"/>
          <p:cNvSpPr txBox="1"/>
          <p:nvPr>
            <p:ph type="sldNum" sz="quarter" idx="2"/>
          </p:nvPr>
        </p:nvSpPr>
        <p:spPr>
          <a:xfrm>
            <a:off x="12060670" y="13144301"/>
            <a:ext cx="358776"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Basic Introduction…"/>
          <p:cNvSpPr txBox="1"/>
          <p:nvPr/>
        </p:nvSpPr>
        <p:spPr>
          <a:xfrm>
            <a:off x="5856877" y="2149759"/>
            <a:ext cx="12670246"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7000">
                <a:solidFill>
                  <a:schemeClr val="accent3">
                    <a:satOff val="18648"/>
                    <a:lumOff val="5971"/>
                  </a:schemeClr>
                </a:solidFill>
                <a:latin typeface="Papyrus"/>
                <a:ea typeface="Papyrus"/>
                <a:cs typeface="Papyrus"/>
                <a:sym typeface="Papyrus"/>
              </a:defRPr>
            </a:pPr>
            <a:r>
              <a:t>Basic Introduction</a:t>
            </a:r>
          </a:p>
          <a:p>
            <a:pPr>
              <a:defRPr sz="7000">
                <a:solidFill>
                  <a:schemeClr val="accent3">
                    <a:satOff val="18648"/>
                    <a:lumOff val="5971"/>
                  </a:schemeClr>
                </a:solidFill>
                <a:latin typeface="Papyrus"/>
                <a:ea typeface="Papyrus"/>
                <a:cs typeface="Papyrus"/>
                <a:sym typeface="Papyrus"/>
              </a:defRPr>
            </a:pPr>
            <a:r>
              <a:t>to</a:t>
            </a:r>
          </a:p>
          <a:p>
            <a:pPr>
              <a:defRPr sz="7000">
                <a:solidFill>
                  <a:schemeClr val="accent3">
                    <a:satOff val="18648"/>
                    <a:lumOff val="5971"/>
                  </a:schemeClr>
                </a:solidFill>
                <a:latin typeface="Papyrus"/>
                <a:ea typeface="Papyrus"/>
                <a:cs typeface="Papyrus"/>
                <a:sym typeface="Papyrus"/>
              </a:defRPr>
            </a:pPr>
            <a:r>
              <a:t>Simulations vs Observations</a:t>
            </a:r>
          </a:p>
        </p:txBody>
      </p:sp>
      <p:sp>
        <p:nvSpPr>
          <p:cNvPr id="196" name="“…so I hope those who do know will forgive me for giving a short explanation,…"/>
          <p:cNvSpPr txBox="1"/>
          <p:nvPr/>
        </p:nvSpPr>
        <p:spPr>
          <a:xfrm>
            <a:off x="1503271" y="7352873"/>
            <a:ext cx="21898125"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457200">
              <a:defRPr i="1">
                <a:solidFill>
                  <a:srgbClr val="FFFFFF"/>
                </a:solidFill>
                <a:latin typeface="Helvetica"/>
                <a:ea typeface="Helvetica"/>
                <a:cs typeface="Helvetica"/>
                <a:sym typeface="Helvetica"/>
              </a:defRPr>
            </a:pPr>
            <a:r>
              <a:t>“…so I hope those who do know will forgive me for giving a short explanation,</a:t>
            </a:r>
          </a:p>
          <a:p>
            <a:pPr defTabSz="457200">
              <a:defRPr i="1">
                <a:solidFill>
                  <a:srgbClr val="FFFFFF"/>
                </a:solidFill>
                <a:latin typeface="Helvetica"/>
                <a:ea typeface="Helvetica"/>
                <a:cs typeface="Helvetica"/>
                <a:sym typeface="Helvetica"/>
              </a:defRPr>
            </a:pPr>
            <a:r>
              <a:t>and allow their attention to wander freely.” — Albus Dumbledore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6" name="Long Slit Spectroscopy"/>
          <p:cNvSpPr txBox="1"/>
          <p:nvPr/>
        </p:nvSpPr>
        <p:spPr>
          <a:xfrm>
            <a:off x="4122240" y="580098"/>
            <a:ext cx="16139520"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Long Slit Spectroscopy</a:t>
            </a:r>
          </a:p>
        </p:txBody>
      </p:sp>
      <p:pic>
        <p:nvPicPr>
          <p:cNvPr id="767" name="longslit.jpg" descr="longslit.jpg"/>
          <p:cNvPicPr>
            <a:picLocks noChangeAspect="1"/>
          </p:cNvPicPr>
          <p:nvPr/>
        </p:nvPicPr>
        <p:blipFill>
          <a:blip r:embed="rId2">
            <a:extLst/>
          </a:blip>
          <a:stretch>
            <a:fillRect/>
          </a:stretch>
        </p:blipFill>
        <p:spPr>
          <a:xfrm>
            <a:off x="3619415" y="3582930"/>
            <a:ext cx="17038085" cy="9023034"/>
          </a:xfrm>
          <a:prstGeom prst="rect">
            <a:avLst/>
          </a:prstGeom>
          <a:ln w="12700">
            <a:miter lim="400000"/>
          </a:ln>
        </p:spPr>
      </p:pic>
      <p:sp>
        <p:nvSpPr>
          <p:cNvPr id="768" name="Sun"/>
          <p:cNvSpPr/>
          <p:nvPr/>
        </p:nvSpPr>
        <p:spPr>
          <a:xfrm>
            <a:off x="5547807" y="1855696"/>
            <a:ext cx="1649684" cy="1649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chemeClr val="accent5">
              <a:hueOff val="-444211"/>
              <a:satOff val="-14915"/>
              <a:lumOff val="22857"/>
            </a:schemeClr>
          </a:solidFill>
          <a:ln w="12700">
            <a:miter lim="400000"/>
          </a:ln>
        </p:spPr>
        <p:txBody>
          <a:bodyPr lIns="71437" tIns="71437" rIns="71437" bIns="71437" anchor="ctr"/>
          <a:lstStyle/>
          <a:p>
            <a:pPr>
              <a:defRPr sz="3200">
                <a:solidFill>
                  <a:srgbClr val="FFFFFF"/>
                </a:solidFill>
              </a:defRPr>
            </a:pPr>
          </a:p>
        </p:txBody>
      </p:sp>
      <p:sp>
        <p:nvSpPr>
          <p:cNvPr id="769" name="Line"/>
          <p:cNvSpPr/>
          <p:nvPr/>
        </p:nvSpPr>
        <p:spPr>
          <a:xfrm>
            <a:off x="9279894" y="10239527"/>
            <a:ext cx="9146704" cy="1341283"/>
          </a:xfrm>
          <a:custGeom>
            <a:avLst/>
            <a:gdLst/>
            <a:ahLst/>
            <a:cxnLst>
              <a:cxn ang="0">
                <a:pos x="wd2" y="hd2"/>
              </a:cxn>
              <a:cxn ang="5400000">
                <a:pos x="wd2" y="hd2"/>
              </a:cxn>
              <a:cxn ang="10800000">
                <a:pos x="wd2" y="hd2"/>
              </a:cxn>
              <a:cxn ang="16200000">
                <a:pos x="wd2" y="hd2"/>
              </a:cxn>
            </a:cxnLst>
            <a:rect l="0" t="0" r="r" b="b"/>
            <a:pathLst>
              <a:path w="21600" h="21081" fill="norm" stroke="1" extrusionOk="0">
                <a:moveTo>
                  <a:pt x="0" y="19532"/>
                </a:moveTo>
                <a:cubicBezTo>
                  <a:pt x="405" y="19638"/>
                  <a:pt x="808" y="19957"/>
                  <a:pt x="1203" y="20511"/>
                </a:cubicBezTo>
                <a:cubicBezTo>
                  <a:pt x="1511" y="20942"/>
                  <a:pt x="1845" y="21488"/>
                  <a:pt x="2132" y="20619"/>
                </a:cubicBezTo>
                <a:cubicBezTo>
                  <a:pt x="2216" y="20365"/>
                  <a:pt x="2289" y="20002"/>
                  <a:pt x="2351" y="19523"/>
                </a:cubicBezTo>
                <a:cubicBezTo>
                  <a:pt x="2538" y="18080"/>
                  <a:pt x="2569" y="16117"/>
                  <a:pt x="2628" y="14258"/>
                </a:cubicBezTo>
                <a:cubicBezTo>
                  <a:pt x="2696" y="12084"/>
                  <a:pt x="2815" y="9876"/>
                  <a:pt x="2793" y="7624"/>
                </a:cubicBezTo>
                <a:cubicBezTo>
                  <a:pt x="2758" y="3974"/>
                  <a:pt x="2797" y="151"/>
                  <a:pt x="3249" y="708"/>
                </a:cubicBezTo>
                <a:cubicBezTo>
                  <a:pt x="3502" y="1020"/>
                  <a:pt x="3568" y="2799"/>
                  <a:pt x="3589" y="4520"/>
                </a:cubicBezTo>
                <a:cubicBezTo>
                  <a:pt x="3625" y="7451"/>
                  <a:pt x="3647" y="10646"/>
                  <a:pt x="3673" y="13514"/>
                </a:cubicBezTo>
                <a:cubicBezTo>
                  <a:pt x="3694" y="15934"/>
                  <a:pt x="3757" y="18324"/>
                  <a:pt x="4090" y="19316"/>
                </a:cubicBezTo>
                <a:cubicBezTo>
                  <a:pt x="4303" y="19951"/>
                  <a:pt x="4543" y="19544"/>
                  <a:pt x="4774" y="19418"/>
                </a:cubicBezTo>
                <a:cubicBezTo>
                  <a:pt x="5296" y="19132"/>
                  <a:pt x="5867" y="20181"/>
                  <a:pt x="6283" y="17979"/>
                </a:cubicBezTo>
                <a:cubicBezTo>
                  <a:pt x="6673" y="15912"/>
                  <a:pt x="6696" y="11542"/>
                  <a:pt x="6816" y="7875"/>
                </a:cubicBezTo>
                <a:cubicBezTo>
                  <a:pt x="6876" y="6040"/>
                  <a:pt x="6954" y="4273"/>
                  <a:pt x="7034" y="2663"/>
                </a:cubicBezTo>
                <a:cubicBezTo>
                  <a:pt x="7102" y="1294"/>
                  <a:pt x="7222" y="-112"/>
                  <a:pt x="7454" y="7"/>
                </a:cubicBezTo>
                <a:cubicBezTo>
                  <a:pt x="7713" y="140"/>
                  <a:pt x="7735" y="2075"/>
                  <a:pt x="7744" y="3836"/>
                </a:cubicBezTo>
                <a:cubicBezTo>
                  <a:pt x="7757" y="6619"/>
                  <a:pt x="7951" y="9303"/>
                  <a:pt x="8032" y="11950"/>
                </a:cubicBezTo>
                <a:cubicBezTo>
                  <a:pt x="8103" y="14324"/>
                  <a:pt x="8122" y="16791"/>
                  <a:pt x="8365" y="18265"/>
                </a:cubicBezTo>
                <a:cubicBezTo>
                  <a:pt x="8685" y="20212"/>
                  <a:pt x="9105" y="19678"/>
                  <a:pt x="9515" y="19548"/>
                </a:cubicBezTo>
                <a:cubicBezTo>
                  <a:pt x="9884" y="19432"/>
                  <a:pt x="10270" y="19793"/>
                  <a:pt x="10631" y="19936"/>
                </a:cubicBezTo>
                <a:cubicBezTo>
                  <a:pt x="11109" y="20126"/>
                  <a:pt x="11634" y="19941"/>
                  <a:pt x="12115" y="20285"/>
                </a:cubicBezTo>
                <a:cubicBezTo>
                  <a:pt x="12441" y="20518"/>
                  <a:pt x="12750" y="20885"/>
                  <a:pt x="13052" y="19624"/>
                </a:cubicBezTo>
                <a:cubicBezTo>
                  <a:pt x="13710" y="16882"/>
                  <a:pt x="13374" y="6453"/>
                  <a:pt x="14403" y="7054"/>
                </a:cubicBezTo>
                <a:cubicBezTo>
                  <a:pt x="15343" y="7602"/>
                  <a:pt x="14893" y="16697"/>
                  <a:pt x="15459" y="19874"/>
                </a:cubicBezTo>
                <a:cubicBezTo>
                  <a:pt x="15599" y="20659"/>
                  <a:pt x="15774" y="21026"/>
                  <a:pt x="15951" y="20992"/>
                </a:cubicBezTo>
                <a:cubicBezTo>
                  <a:pt x="16132" y="20958"/>
                  <a:pt x="16307" y="20509"/>
                  <a:pt x="16461" y="19781"/>
                </a:cubicBezTo>
                <a:cubicBezTo>
                  <a:pt x="16650" y="18885"/>
                  <a:pt x="16797" y="17554"/>
                  <a:pt x="16919" y="16136"/>
                </a:cubicBezTo>
                <a:cubicBezTo>
                  <a:pt x="16971" y="15536"/>
                  <a:pt x="17019" y="14910"/>
                  <a:pt x="17049" y="14233"/>
                </a:cubicBezTo>
                <a:cubicBezTo>
                  <a:pt x="17194" y="10926"/>
                  <a:pt x="17018" y="6478"/>
                  <a:pt x="17600" y="6190"/>
                </a:cubicBezTo>
                <a:cubicBezTo>
                  <a:pt x="18009" y="5988"/>
                  <a:pt x="18123" y="8472"/>
                  <a:pt x="18167" y="11178"/>
                </a:cubicBezTo>
                <a:cubicBezTo>
                  <a:pt x="18194" y="12867"/>
                  <a:pt x="18233" y="14721"/>
                  <a:pt x="18423" y="15974"/>
                </a:cubicBezTo>
                <a:cubicBezTo>
                  <a:pt x="18533" y="16706"/>
                  <a:pt x="18685" y="17154"/>
                  <a:pt x="18765" y="17979"/>
                </a:cubicBezTo>
                <a:cubicBezTo>
                  <a:pt x="18809" y="18435"/>
                  <a:pt x="18832" y="18985"/>
                  <a:pt x="18887" y="19384"/>
                </a:cubicBezTo>
                <a:cubicBezTo>
                  <a:pt x="18945" y="19796"/>
                  <a:pt x="19025" y="19988"/>
                  <a:pt x="19107" y="20107"/>
                </a:cubicBezTo>
                <a:cubicBezTo>
                  <a:pt x="19301" y="20387"/>
                  <a:pt x="19499" y="20283"/>
                  <a:pt x="19693" y="20187"/>
                </a:cubicBezTo>
                <a:cubicBezTo>
                  <a:pt x="20326" y="19873"/>
                  <a:pt x="20961" y="19654"/>
                  <a:pt x="21600" y="19532"/>
                </a:cubicBezTo>
              </a:path>
            </a:pathLst>
          </a:custGeom>
          <a:ln w="88900">
            <a:solidFill>
              <a:schemeClr val="accent5">
                <a:hueOff val="-444211"/>
                <a:satOff val="-14915"/>
                <a:lumOff val="22857"/>
              </a:schemeClr>
            </a:solidFill>
            <a:miter lim="400000"/>
          </a:ln>
        </p:spPr>
        <p:txBody>
          <a:bodyPr lIns="71437" tIns="71437" rIns="71437" bIns="71437" anchor="ctr"/>
          <a:lstStyle/>
          <a:p>
            <a:pPr>
              <a:defRPr sz="3200"/>
            </a:pPr>
          </a:p>
        </p:txBody>
      </p:sp>
      <p:pic>
        <p:nvPicPr>
          <p:cNvPr id="770" name="Line Line" descr="Line Line"/>
          <p:cNvPicPr>
            <a:picLocks noChangeAspect="0"/>
          </p:cNvPicPr>
          <p:nvPr/>
        </p:nvPicPr>
        <p:blipFill>
          <a:blip r:embed="rId3">
            <a:extLst/>
          </a:blip>
          <a:stretch>
            <a:fillRect/>
          </a:stretch>
        </p:blipFill>
        <p:spPr>
          <a:xfrm rot="5400000">
            <a:off x="4751986" y="4809254"/>
            <a:ext cx="3241851" cy="827750"/>
          </a:xfrm>
          <a:prstGeom prst="rect">
            <a:avLst/>
          </a:prstGeom>
        </p:spPr>
      </p:pic>
      <p:pic>
        <p:nvPicPr>
          <p:cNvPr id="772" name="Line Line" descr="Line Line"/>
          <p:cNvPicPr>
            <a:picLocks noChangeAspect="0"/>
          </p:cNvPicPr>
          <p:nvPr/>
        </p:nvPicPr>
        <p:blipFill>
          <a:blip r:embed="rId3">
            <a:extLst/>
          </a:blip>
          <a:stretch>
            <a:fillRect/>
          </a:stretch>
        </p:blipFill>
        <p:spPr>
          <a:xfrm rot="5400000">
            <a:off x="4751723" y="8668176"/>
            <a:ext cx="3241852" cy="827750"/>
          </a:xfrm>
          <a:prstGeom prst="rect">
            <a:avLst/>
          </a:prstGeom>
        </p:spPr>
      </p:pic>
      <p:pic>
        <p:nvPicPr>
          <p:cNvPr id="774" name="Line Line" descr="Line Line"/>
          <p:cNvPicPr>
            <a:picLocks noChangeAspect="0"/>
          </p:cNvPicPr>
          <p:nvPr/>
        </p:nvPicPr>
        <p:blipFill>
          <a:blip r:embed="rId4">
            <a:extLst/>
          </a:blip>
          <a:stretch>
            <a:fillRect/>
          </a:stretch>
        </p:blipFill>
        <p:spPr>
          <a:xfrm rot="5736636">
            <a:off x="8181991" y="7224829"/>
            <a:ext cx="4096597" cy="827750"/>
          </a:xfrm>
          <a:prstGeom prst="rect">
            <a:avLst/>
          </a:prstGeom>
        </p:spPr>
      </p:pic>
      <p:pic>
        <p:nvPicPr>
          <p:cNvPr id="776" name="Line Line" descr="Line Line"/>
          <p:cNvPicPr>
            <a:picLocks noChangeAspect="0"/>
          </p:cNvPicPr>
          <p:nvPr/>
        </p:nvPicPr>
        <p:blipFill>
          <a:blip r:embed="rId5">
            <a:extLst/>
          </a:blip>
          <a:stretch>
            <a:fillRect/>
          </a:stretch>
        </p:blipFill>
        <p:spPr>
          <a:xfrm rot="1465294">
            <a:off x="10090117" y="7247425"/>
            <a:ext cx="9704957" cy="827750"/>
          </a:xfrm>
          <a:prstGeom prst="rect">
            <a:avLst/>
          </a:prstGeom>
        </p:spPr>
      </p:pic>
      <p:pic>
        <p:nvPicPr>
          <p:cNvPr id="778" name="Line Line" descr="Line Line"/>
          <p:cNvPicPr>
            <a:picLocks noChangeAspect="0"/>
          </p:cNvPicPr>
          <p:nvPr/>
        </p:nvPicPr>
        <p:blipFill>
          <a:blip r:embed="rId6">
            <a:extLst/>
          </a:blip>
          <a:stretch>
            <a:fillRect/>
          </a:stretch>
        </p:blipFill>
        <p:spPr>
          <a:xfrm rot="18624437">
            <a:off x="5151349" y="7704706"/>
            <a:ext cx="6770666" cy="827750"/>
          </a:xfrm>
          <a:prstGeom prst="rect">
            <a:avLst/>
          </a:prstGeom>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1" name="Line Shape" descr="Line Shape"/>
          <p:cNvPicPr>
            <a:picLocks noChangeAspect="0"/>
          </p:cNvPicPr>
          <p:nvPr/>
        </p:nvPicPr>
        <p:blipFill>
          <a:blip r:embed="rId2">
            <a:extLst/>
          </a:blip>
          <a:stretch>
            <a:fillRect/>
          </a:stretch>
        </p:blipFill>
        <p:spPr>
          <a:xfrm>
            <a:off x="3616559" y="3384080"/>
            <a:ext cx="13293915" cy="6724016"/>
          </a:xfrm>
          <a:prstGeom prst="rect">
            <a:avLst/>
          </a:prstGeom>
        </p:spPr>
      </p:pic>
      <p:sp>
        <p:nvSpPr>
          <p:cNvPr id="7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4" name="Emission line fitting"/>
          <p:cNvSpPr txBox="1"/>
          <p:nvPr/>
        </p:nvSpPr>
        <p:spPr>
          <a:xfrm>
            <a:off x="5904935" y="580098"/>
            <a:ext cx="12670246"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Emission line fitting</a:t>
            </a:r>
          </a:p>
        </p:txBody>
      </p:sp>
      <p:grpSp>
        <p:nvGrpSpPr>
          <p:cNvPr id="787" name="Shape"/>
          <p:cNvGrpSpPr/>
          <p:nvPr/>
        </p:nvGrpSpPr>
        <p:grpSpPr>
          <a:xfrm>
            <a:off x="6097052" y="3774790"/>
            <a:ext cx="7308673" cy="5493452"/>
            <a:chOff x="0" y="0"/>
            <a:chExt cx="7308671" cy="5493450"/>
          </a:xfrm>
        </p:grpSpPr>
        <p:sp>
          <p:nvSpPr>
            <p:cNvPr id="786" name="Shape"/>
            <p:cNvSpPr/>
            <p:nvPr/>
          </p:nvSpPr>
          <p:spPr>
            <a:xfrm>
              <a:off x="38099" y="38100"/>
              <a:ext cx="7232473" cy="5417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57" y="0"/>
                  </a:moveTo>
                  <a:cubicBezTo>
                    <a:pt x="10050" y="0"/>
                    <a:pt x="9520" y="1560"/>
                    <a:pt x="9346" y="2072"/>
                  </a:cubicBezTo>
                  <a:cubicBezTo>
                    <a:pt x="8960" y="3208"/>
                    <a:pt x="8693" y="4715"/>
                    <a:pt x="8382" y="6460"/>
                  </a:cubicBezTo>
                  <a:cubicBezTo>
                    <a:pt x="8098" y="8057"/>
                    <a:pt x="7774" y="9866"/>
                    <a:pt x="7311" y="11585"/>
                  </a:cubicBezTo>
                  <a:cubicBezTo>
                    <a:pt x="6530" y="14483"/>
                    <a:pt x="5521" y="16715"/>
                    <a:pt x="4310" y="18221"/>
                  </a:cubicBezTo>
                  <a:cubicBezTo>
                    <a:pt x="3077" y="19754"/>
                    <a:pt x="1626" y="20528"/>
                    <a:pt x="0" y="20528"/>
                  </a:cubicBezTo>
                  <a:lnTo>
                    <a:pt x="0" y="21600"/>
                  </a:lnTo>
                  <a:cubicBezTo>
                    <a:pt x="3576" y="21600"/>
                    <a:pt x="6366" y="18262"/>
                    <a:pt x="8067" y="11946"/>
                  </a:cubicBezTo>
                  <a:cubicBezTo>
                    <a:pt x="8545" y="10171"/>
                    <a:pt x="8873" y="8329"/>
                    <a:pt x="9163" y="6705"/>
                  </a:cubicBezTo>
                  <a:cubicBezTo>
                    <a:pt x="9723" y="3557"/>
                    <a:pt x="10165" y="1072"/>
                    <a:pt x="11257" y="1072"/>
                  </a:cubicBezTo>
                  <a:cubicBezTo>
                    <a:pt x="12256" y="1072"/>
                    <a:pt x="12625" y="2983"/>
                    <a:pt x="13143" y="6101"/>
                  </a:cubicBezTo>
                  <a:cubicBezTo>
                    <a:pt x="13448" y="7937"/>
                    <a:pt x="13793" y="10017"/>
                    <a:pt x="14412" y="12027"/>
                  </a:cubicBezTo>
                  <a:cubicBezTo>
                    <a:pt x="16261" y="18023"/>
                    <a:pt x="18947" y="21600"/>
                    <a:pt x="21600" y="21600"/>
                  </a:cubicBezTo>
                  <a:lnTo>
                    <a:pt x="21600" y="20528"/>
                  </a:lnTo>
                  <a:cubicBezTo>
                    <a:pt x="20491" y="20528"/>
                    <a:pt x="19320" y="19737"/>
                    <a:pt x="18214" y="18237"/>
                  </a:cubicBezTo>
                  <a:cubicBezTo>
                    <a:pt x="17067" y="16682"/>
                    <a:pt x="16008" y="14392"/>
                    <a:pt x="15152" y="11617"/>
                  </a:cubicBezTo>
                  <a:cubicBezTo>
                    <a:pt x="14559" y="9693"/>
                    <a:pt x="14223" y="7663"/>
                    <a:pt x="13925" y="5870"/>
                  </a:cubicBezTo>
                  <a:cubicBezTo>
                    <a:pt x="13661" y="4283"/>
                    <a:pt x="13435" y="2912"/>
                    <a:pt x="13084" y="1884"/>
                  </a:cubicBezTo>
                  <a:cubicBezTo>
                    <a:pt x="12651" y="617"/>
                    <a:pt x="12053" y="0"/>
                    <a:pt x="11257" y="0"/>
                  </a:cubicBezTo>
                  <a:close/>
                </a:path>
              </a:pathLst>
            </a:custGeom>
            <a:solidFill>
              <a:srgbClr val="FFFFFF"/>
            </a:solidFill>
            <a:ln>
              <a:noFill/>
            </a:ln>
            <a:effectLst/>
          </p:spPr>
          <p:txBody>
            <a:bodyPr wrap="square" lIns="71437" tIns="71437" rIns="71437" bIns="71437" numCol="1" anchor="ctr">
              <a:noAutofit/>
            </a:bodyPr>
            <a:lstStyle/>
            <a:p>
              <a:pPr>
                <a:defRPr sz="3200">
                  <a:solidFill>
                    <a:srgbClr val="FFFFFF"/>
                  </a:solidFill>
                </a:defRPr>
              </a:pPr>
            </a:p>
          </p:txBody>
        </p:sp>
        <p:pic>
          <p:nvPicPr>
            <p:cNvPr id="785" name="Shape Shape" descr="Shape Shape"/>
            <p:cNvPicPr>
              <a:picLocks noChangeAspect="0"/>
            </p:cNvPicPr>
            <p:nvPr/>
          </p:nvPicPr>
          <p:blipFill>
            <a:blip r:embed="rId3">
              <a:extLst/>
            </a:blip>
            <a:stretch>
              <a:fillRect/>
            </a:stretch>
          </p:blipFill>
          <p:spPr>
            <a:xfrm>
              <a:off x="-1" y="-1"/>
              <a:ext cx="7308673" cy="5493452"/>
            </a:xfrm>
            <a:prstGeom prst="rect">
              <a:avLst/>
            </a:prstGeom>
            <a:effectLst/>
          </p:spPr>
        </p:pic>
      </p:grpSp>
      <p:sp>
        <p:nvSpPr>
          <p:cNvPr id="788" name="Arrow"/>
          <p:cNvSpPr/>
          <p:nvPr/>
        </p:nvSpPr>
        <p:spPr>
          <a:xfrm rot="16200000">
            <a:off x="-1312684" y="6018145"/>
            <a:ext cx="8486517" cy="1006735"/>
          </a:xfrm>
          <a:prstGeom prst="rightArrow">
            <a:avLst>
              <a:gd name="adj1" fmla="val 19314"/>
              <a:gd name="adj2" fmla="val 69741"/>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789" name="Arrow"/>
          <p:cNvSpPr/>
          <p:nvPr/>
        </p:nvSpPr>
        <p:spPr>
          <a:xfrm>
            <a:off x="2862502" y="10156475"/>
            <a:ext cx="13726723" cy="1006735"/>
          </a:xfrm>
          <a:prstGeom prst="rightArrow">
            <a:avLst>
              <a:gd name="adj1" fmla="val 19314"/>
              <a:gd name="adj2" fmla="val 69741"/>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790" name="Wavelength"/>
          <p:cNvSpPr txBox="1"/>
          <p:nvPr/>
        </p:nvSpPr>
        <p:spPr>
          <a:xfrm>
            <a:off x="5844523" y="11412864"/>
            <a:ext cx="7813731"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Wavelength</a:t>
            </a:r>
          </a:p>
        </p:txBody>
      </p:sp>
      <p:sp>
        <p:nvSpPr>
          <p:cNvPr id="791" name="Flux"/>
          <p:cNvSpPr txBox="1"/>
          <p:nvPr/>
        </p:nvSpPr>
        <p:spPr>
          <a:xfrm rot="16200000">
            <a:off x="-1992971" y="6185712"/>
            <a:ext cx="7813731"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Flux</a:t>
            </a:r>
          </a:p>
        </p:txBody>
      </p:sp>
      <p:sp>
        <p:nvSpPr>
          <p:cNvPr id="792" name="Data"/>
          <p:cNvSpPr txBox="1"/>
          <p:nvPr/>
        </p:nvSpPr>
        <p:spPr>
          <a:xfrm>
            <a:off x="11515604" y="2517537"/>
            <a:ext cx="3066180"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3">
                    <a:satOff val="18648"/>
                    <a:lumOff val="5971"/>
                  </a:schemeClr>
                </a:solidFill>
                <a:latin typeface="Papyrus"/>
                <a:ea typeface="Papyrus"/>
                <a:cs typeface="Papyrus"/>
                <a:sym typeface="Papyrus"/>
              </a:defRPr>
            </a:lvl1pPr>
          </a:lstStyle>
          <a:p>
            <a:pPr/>
            <a:r>
              <a:t>Data</a:t>
            </a:r>
          </a:p>
        </p:txBody>
      </p:sp>
      <p:sp>
        <p:nvSpPr>
          <p:cNvPr id="793" name="Fitted Gaussian"/>
          <p:cNvSpPr txBox="1"/>
          <p:nvPr/>
        </p:nvSpPr>
        <p:spPr>
          <a:xfrm>
            <a:off x="10596028" y="3589140"/>
            <a:ext cx="4905332"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Fitted Gaussian</a:t>
            </a:r>
          </a:p>
        </p:txBody>
      </p:sp>
      <p:sp>
        <p:nvSpPr>
          <p:cNvPr id="794" name="Line"/>
          <p:cNvSpPr/>
          <p:nvPr/>
        </p:nvSpPr>
        <p:spPr>
          <a:xfrm flipV="1">
            <a:off x="9957875" y="4548739"/>
            <a:ext cx="1" cy="4394721"/>
          </a:xfrm>
          <a:prstGeom prst="line">
            <a:avLst/>
          </a:prstGeom>
          <a:ln w="139700">
            <a:solidFill>
              <a:schemeClr val="accent1">
                <a:satOff val="-3355"/>
                <a:lumOff val="26614"/>
              </a:schemeClr>
            </a:solidFill>
            <a:custDash>
              <a:ds d="200000" sp="200000"/>
            </a:custDash>
            <a:miter lim="400000"/>
          </a:ln>
        </p:spPr>
        <p:txBody>
          <a:bodyPr lIns="71437" tIns="71437" rIns="71437" bIns="71437" anchor="ctr"/>
          <a:lstStyle/>
          <a:p>
            <a:pPr>
              <a:defRPr sz="3200"/>
            </a:pPr>
          </a:p>
        </p:txBody>
      </p:sp>
      <p:grpSp>
        <p:nvGrpSpPr>
          <p:cNvPr id="797" name="Group"/>
          <p:cNvGrpSpPr/>
          <p:nvPr/>
        </p:nvGrpSpPr>
        <p:grpSpPr>
          <a:xfrm>
            <a:off x="15733887" y="4918858"/>
            <a:ext cx="3829235" cy="930276"/>
            <a:chOff x="0" y="0"/>
            <a:chExt cx="3829233" cy="930275"/>
          </a:xfrm>
        </p:grpSpPr>
        <p:sp>
          <p:nvSpPr>
            <p:cNvPr id="795" name="Height"/>
            <p:cNvSpPr txBox="1"/>
            <p:nvPr/>
          </p:nvSpPr>
          <p:spPr>
            <a:xfrm>
              <a:off x="0" y="-1"/>
              <a:ext cx="3829234"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1">
                      <a:satOff val="-3355"/>
                      <a:lumOff val="26614"/>
                    </a:schemeClr>
                  </a:solidFill>
                  <a:latin typeface="Papyrus"/>
                  <a:ea typeface="Papyrus"/>
                  <a:cs typeface="Papyrus"/>
                  <a:sym typeface="Papyrus"/>
                </a:defRPr>
              </a:lvl1pPr>
            </a:lstStyle>
            <a:p>
              <a:pPr/>
              <a:r>
                <a:t>Height</a:t>
              </a:r>
            </a:p>
          </p:txBody>
        </p:sp>
        <p:sp>
          <p:nvSpPr>
            <p:cNvPr id="796" name="Equation"/>
            <p:cNvSpPr txBox="1"/>
            <p:nvPr/>
          </p:nvSpPr>
          <p:spPr>
            <a:xfrm>
              <a:off x="2793255" y="195643"/>
              <a:ext cx="544069" cy="43738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4000" i="1">
                        <a:solidFill>
                          <a:srgbClr val="51A7F9"/>
                        </a:solidFill>
                        <a:latin typeface="Cambria Math" panose="02040503050406030204" pitchFamily="18" charset="0"/>
                      </a:rPr>
                      <m:t>(</m:t>
                    </m:r>
                    <m:r>
                      <a:rPr xmlns:a="http://schemas.openxmlformats.org/drawingml/2006/main" sz="4000" i="1">
                        <a:solidFill>
                          <a:srgbClr val="51A7F9"/>
                        </a:solidFill>
                        <a:latin typeface="Cambria Math" panose="02040503050406030204" pitchFamily="18" charset="0"/>
                      </a:rPr>
                      <m:t>h</m:t>
                    </m:r>
                    <m:r>
                      <a:rPr xmlns:a="http://schemas.openxmlformats.org/drawingml/2006/main" sz="4000" i="1">
                        <a:solidFill>
                          <a:srgbClr val="51A7F9"/>
                        </a:solidFill>
                        <a:latin typeface="Cambria Math" panose="02040503050406030204" pitchFamily="18" charset="0"/>
                      </a:rPr>
                      <m:t>)</m:t>
                    </m:r>
                  </m:oMath>
                </m:oMathPara>
              </a14:m>
              <a:endParaRPr sz="4000">
                <a:solidFill>
                  <a:srgbClr val="51A7F9"/>
                </a:solidFill>
              </a:endParaRPr>
            </a:p>
          </p:txBody>
        </p:sp>
      </p:grpSp>
      <p:grpSp>
        <p:nvGrpSpPr>
          <p:cNvPr id="800" name="Group"/>
          <p:cNvGrpSpPr/>
          <p:nvPr/>
        </p:nvGrpSpPr>
        <p:grpSpPr>
          <a:xfrm>
            <a:off x="15322004" y="6955976"/>
            <a:ext cx="3829234" cy="930276"/>
            <a:chOff x="0" y="0"/>
            <a:chExt cx="3829233" cy="930275"/>
          </a:xfrm>
        </p:grpSpPr>
        <p:sp>
          <p:nvSpPr>
            <p:cNvPr id="798" name="Continuum"/>
            <p:cNvSpPr txBox="1"/>
            <p:nvPr/>
          </p:nvSpPr>
          <p:spPr>
            <a:xfrm>
              <a:off x="0" y="-1"/>
              <a:ext cx="3829234"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6">
                      <a:satOff val="24555"/>
                      <a:lumOff val="22232"/>
                    </a:schemeClr>
                  </a:solidFill>
                  <a:latin typeface="Papyrus"/>
                  <a:ea typeface="Papyrus"/>
                  <a:cs typeface="Papyrus"/>
                  <a:sym typeface="Papyrus"/>
                </a:defRPr>
              </a:lvl1pPr>
            </a:lstStyle>
            <a:p>
              <a:pPr/>
              <a:r>
                <a:t>Continuum</a:t>
              </a:r>
            </a:p>
          </p:txBody>
        </p:sp>
        <p:sp>
          <p:nvSpPr>
            <p:cNvPr id="799" name="Equation"/>
            <p:cNvSpPr txBox="1"/>
            <p:nvPr/>
          </p:nvSpPr>
          <p:spPr>
            <a:xfrm>
              <a:off x="3230539" y="221043"/>
              <a:ext cx="515621" cy="43383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4000" i="1">
                        <a:solidFill>
                          <a:srgbClr val="B26AE1"/>
                        </a:solidFill>
                        <a:latin typeface="Cambria Math" panose="02040503050406030204" pitchFamily="18" charset="0"/>
                      </a:rPr>
                      <m:t>(</m:t>
                    </m:r>
                    <m:r>
                      <a:rPr xmlns:a="http://schemas.openxmlformats.org/drawingml/2006/main" sz="4000" i="1">
                        <a:solidFill>
                          <a:srgbClr val="B26AE1"/>
                        </a:solidFill>
                        <a:latin typeface="Cambria Math" panose="02040503050406030204" pitchFamily="18" charset="0"/>
                      </a:rPr>
                      <m:t>c</m:t>
                    </m:r>
                    <m:r>
                      <a:rPr xmlns:a="http://schemas.openxmlformats.org/drawingml/2006/main" sz="4000" i="1">
                        <a:solidFill>
                          <a:srgbClr val="B26AE1"/>
                        </a:solidFill>
                        <a:latin typeface="Cambria Math" panose="02040503050406030204" pitchFamily="18" charset="0"/>
                      </a:rPr>
                      <m:t>)</m:t>
                    </m:r>
                  </m:oMath>
                </m:oMathPara>
              </a14:m>
              <a:endParaRPr sz="4000">
                <a:solidFill>
                  <a:srgbClr val="B36AE2"/>
                </a:solidFill>
              </a:endParaRPr>
            </a:p>
          </p:txBody>
        </p:sp>
      </p:grpSp>
      <p:grpSp>
        <p:nvGrpSpPr>
          <p:cNvPr id="803" name="Group"/>
          <p:cNvGrpSpPr/>
          <p:nvPr/>
        </p:nvGrpSpPr>
        <p:grpSpPr>
          <a:xfrm>
            <a:off x="12386443" y="5937417"/>
            <a:ext cx="6721852" cy="930276"/>
            <a:chOff x="0" y="0"/>
            <a:chExt cx="6721851" cy="930275"/>
          </a:xfrm>
        </p:grpSpPr>
        <p:sp>
          <p:nvSpPr>
            <p:cNvPr id="801" name="Full width at Half Maximum"/>
            <p:cNvSpPr txBox="1"/>
            <p:nvPr/>
          </p:nvSpPr>
          <p:spPr>
            <a:xfrm>
              <a:off x="0" y="-1"/>
              <a:ext cx="6260394"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4">
                      <a:hueOff val="384618"/>
                      <a:satOff val="3869"/>
                      <a:lumOff val="5802"/>
                    </a:schemeClr>
                  </a:solidFill>
                  <a:latin typeface="Papyrus"/>
                  <a:ea typeface="Papyrus"/>
                  <a:cs typeface="Papyrus"/>
                  <a:sym typeface="Papyrus"/>
                </a:defRPr>
              </a:lvl1pPr>
            </a:lstStyle>
            <a:p>
              <a:pPr/>
              <a:r>
                <a:t>Full width at Half Maximum </a:t>
              </a:r>
            </a:p>
          </p:txBody>
        </p:sp>
        <p:sp>
          <p:nvSpPr>
            <p:cNvPr id="802" name="Equation"/>
            <p:cNvSpPr txBox="1"/>
            <p:nvPr/>
          </p:nvSpPr>
          <p:spPr>
            <a:xfrm>
              <a:off x="6178799" y="223043"/>
              <a:ext cx="543053" cy="43383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4000" i="1">
                        <a:solidFill>
                          <a:srgbClr val="F38F18"/>
                        </a:solidFill>
                        <a:latin typeface="Cambria Math" panose="02040503050406030204" pitchFamily="18" charset="0"/>
                      </a:rPr>
                      <m:t>(</m:t>
                    </m:r>
                    <m:r>
                      <a:rPr xmlns:a="http://schemas.openxmlformats.org/drawingml/2006/main" sz="4000" i="1">
                        <a:solidFill>
                          <a:srgbClr val="F38F18"/>
                        </a:solidFill>
                        <a:latin typeface="Cambria Math" panose="02040503050406030204" pitchFamily="18" charset="0"/>
                      </a:rPr>
                      <m:t>σ</m:t>
                    </m:r>
                    <m:r>
                      <a:rPr xmlns:a="http://schemas.openxmlformats.org/drawingml/2006/main" sz="4000" i="1">
                        <a:solidFill>
                          <a:srgbClr val="F38F18"/>
                        </a:solidFill>
                        <a:latin typeface="Cambria Math" panose="02040503050406030204" pitchFamily="18" charset="0"/>
                      </a:rPr>
                      <m:t>)</m:t>
                    </m:r>
                  </m:oMath>
                </m:oMathPara>
              </a14:m>
              <a:endParaRPr sz="4000">
                <a:solidFill>
                  <a:srgbClr val="F39019"/>
                </a:solidFill>
              </a:endParaRPr>
            </a:p>
          </p:txBody>
        </p:sp>
      </p:grpSp>
      <p:grpSp>
        <p:nvGrpSpPr>
          <p:cNvPr id="806" name="Group"/>
          <p:cNvGrpSpPr/>
          <p:nvPr/>
        </p:nvGrpSpPr>
        <p:grpSpPr>
          <a:xfrm>
            <a:off x="15556087" y="8009782"/>
            <a:ext cx="3829235" cy="930276"/>
            <a:chOff x="0" y="0"/>
            <a:chExt cx="3829233" cy="930275"/>
          </a:xfrm>
        </p:grpSpPr>
        <p:sp>
          <p:nvSpPr>
            <p:cNvPr id="804" name="Centroid"/>
            <p:cNvSpPr txBox="1"/>
            <p:nvPr/>
          </p:nvSpPr>
          <p:spPr>
            <a:xfrm>
              <a:off x="0" y="-1"/>
              <a:ext cx="3829234"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2">
                      <a:hueOff val="-2473792"/>
                      <a:satOff val="-50209"/>
                      <a:lumOff val="23543"/>
                    </a:schemeClr>
                  </a:solidFill>
                  <a:latin typeface="Papyrus"/>
                  <a:ea typeface="Papyrus"/>
                  <a:cs typeface="Papyrus"/>
                  <a:sym typeface="Papyrus"/>
                </a:defRPr>
              </a:lvl1pPr>
            </a:lstStyle>
            <a:p>
              <a:pPr/>
              <a:r>
                <a:t>Centroid</a:t>
              </a:r>
            </a:p>
          </p:txBody>
        </p:sp>
        <p:sp>
          <p:nvSpPr>
            <p:cNvPr id="805" name="Equation"/>
            <p:cNvSpPr txBox="1"/>
            <p:nvPr/>
          </p:nvSpPr>
          <p:spPr>
            <a:xfrm>
              <a:off x="3009155" y="179815"/>
              <a:ext cx="686646" cy="47683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4000" i="1">
                        <a:solidFill>
                          <a:srgbClr val="6FBF40"/>
                        </a:solidFill>
                        <a:latin typeface="Cambria Math" panose="02040503050406030204" pitchFamily="18" charset="0"/>
                      </a:rPr>
                      <m:t>(</m:t>
                    </m:r>
                    <m:sSub>
                      <m:e>
                        <m:r>
                          <a:rPr xmlns:a="http://schemas.openxmlformats.org/drawingml/2006/main" sz="4000" i="1">
                            <a:solidFill>
                              <a:srgbClr val="6FBF40"/>
                            </a:solidFill>
                            <a:latin typeface="Cambria Math" panose="02040503050406030204" pitchFamily="18" charset="0"/>
                          </a:rPr>
                          <m:t>λ</m:t>
                        </m:r>
                      </m:e>
                      <m:sub>
                        <m:r>
                          <a:rPr xmlns:a="http://schemas.openxmlformats.org/drawingml/2006/main" sz="4000" i="1">
                            <a:solidFill>
                              <a:srgbClr val="6FBF40"/>
                            </a:solidFill>
                            <a:latin typeface="Cambria Math" panose="02040503050406030204" pitchFamily="18" charset="0"/>
                          </a:rPr>
                          <m:t>0</m:t>
                        </m:r>
                      </m:sub>
                    </m:sSub>
                    <m:r>
                      <a:rPr xmlns:a="http://schemas.openxmlformats.org/drawingml/2006/main" sz="4000" i="1">
                        <a:solidFill>
                          <a:srgbClr val="6FBF40"/>
                        </a:solidFill>
                        <a:latin typeface="Cambria Math" panose="02040503050406030204" pitchFamily="18" charset="0"/>
                      </a:rPr>
                      <m:t>)</m:t>
                    </m:r>
                  </m:oMath>
                </m:oMathPara>
              </a14:m>
              <a:endParaRPr sz="4000">
                <a:solidFill>
                  <a:srgbClr val="70BF41"/>
                </a:solidFill>
              </a:endParaRPr>
            </a:p>
          </p:txBody>
        </p:sp>
      </p:grpSp>
      <p:sp>
        <p:nvSpPr>
          <p:cNvPr id="807" name="Line"/>
          <p:cNvSpPr/>
          <p:nvPr/>
        </p:nvSpPr>
        <p:spPr>
          <a:xfrm>
            <a:off x="8656797" y="7114110"/>
            <a:ext cx="2602157" cy="1"/>
          </a:xfrm>
          <a:prstGeom prst="line">
            <a:avLst/>
          </a:prstGeom>
          <a:ln w="139700">
            <a:solidFill>
              <a:schemeClr val="accent4">
                <a:hueOff val="384618"/>
                <a:satOff val="3869"/>
                <a:lumOff val="5802"/>
              </a:schemeClr>
            </a:solidFill>
            <a:custDash>
              <a:ds d="200000" sp="200000"/>
            </a:custDash>
            <a:miter lim="400000"/>
          </a:ln>
        </p:spPr>
        <p:txBody>
          <a:bodyPr lIns="71437" tIns="71437" rIns="71437" bIns="71437" anchor="ctr"/>
          <a:lstStyle/>
          <a:p>
            <a:pPr>
              <a:defRPr sz="3200"/>
            </a:pPr>
          </a:p>
        </p:txBody>
      </p:sp>
      <p:sp>
        <p:nvSpPr>
          <p:cNvPr id="808" name="Line"/>
          <p:cNvSpPr/>
          <p:nvPr/>
        </p:nvSpPr>
        <p:spPr>
          <a:xfrm flipV="1">
            <a:off x="9957875" y="9046278"/>
            <a:ext cx="1" cy="1514476"/>
          </a:xfrm>
          <a:prstGeom prst="line">
            <a:avLst/>
          </a:prstGeom>
          <a:ln w="139700">
            <a:solidFill>
              <a:schemeClr val="accent6">
                <a:satOff val="24555"/>
                <a:lumOff val="22232"/>
              </a:schemeClr>
            </a:solidFill>
            <a:custDash>
              <a:ds d="200000" sp="200000"/>
            </a:custDash>
            <a:miter lim="400000"/>
          </a:ln>
        </p:spPr>
        <p:txBody>
          <a:bodyPr lIns="71437" tIns="71437" rIns="71437" bIns="71437" anchor="ctr"/>
          <a:lstStyle/>
          <a:p>
            <a:pPr>
              <a:defRPr sz="3200"/>
            </a:pPr>
          </a:p>
        </p:txBody>
      </p:sp>
      <p:pic>
        <p:nvPicPr>
          <p:cNvPr id="809" name="Line Line" descr="Line Line"/>
          <p:cNvPicPr>
            <a:picLocks noChangeAspect="0"/>
          </p:cNvPicPr>
          <p:nvPr/>
        </p:nvPicPr>
        <p:blipFill>
          <a:blip r:embed="rId4">
            <a:extLst/>
          </a:blip>
          <a:stretch>
            <a:fillRect/>
          </a:stretch>
        </p:blipFill>
        <p:spPr>
          <a:xfrm>
            <a:off x="3393399" y="8888022"/>
            <a:ext cx="3021257" cy="419101"/>
          </a:xfrm>
          <a:prstGeom prst="rect">
            <a:avLst/>
          </a:prstGeom>
        </p:spPr>
      </p:pic>
      <p:pic>
        <p:nvPicPr>
          <p:cNvPr id="811" name="Line Line" descr="Line Line"/>
          <p:cNvPicPr>
            <a:picLocks noChangeAspect="0"/>
          </p:cNvPicPr>
          <p:nvPr/>
        </p:nvPicPr>
        <p:blipFill>
          <a:blip r:embed="rId4">
            <a:extLst/>
          </a:blip>
          <a:stretch>
            <a:fillRect/>
          </a:stretch>
        </p:blipFill>
        <p:spPr>
          <a:xfrm>
            <a:off x="13055446" y="8888022"/>
            <a:ext cx="3021257" cy="419101"/>
          </a:xfrm>
          <a:prstGeom prst="rect">
            <a:avLst/>
          </a:prstGeom>
        </p:spPr>
      </p:pic>
      <p:sp>
        <p:nvSpPr>
          <p:cNvPr id="813" name="Line"/>
          <p:cNvSpPr/>
          <p:nvPr/>
        </p:nvSpPr>
        <p:spPr>
          <a:xfrm>
            <a:off x="7226273" y="9084872"/>
            <a:ext cx="5050231" cy="1"/>
          </a:xfrm>
          <a:prstGeom prst="line">
            <a:avLst/>
          </a:prstGeom>
          <a:ln w="63500" cap="rnd">
            <a:solidFill>
              <a:srgbClr val="FFFFFF"/>
            </a:solidFill>
            <a:custDash>
              <a:ds d="100000" sp="200000"/>
            </a:custDash>
          </a:ln>
        </p:spPr>
        <p:txBody>
          <a:bodyPr lIns="71437" tIns="71437" rIns="71437" bIns="71437" anchor="ctr"/>
          <a:lstStyle/>
          <a:p>
            <a:pPr>
              <a:defRPr sz="3200"/>
            </a:pPr>
          </a:p>
        </p:txBody>
      </p:sp>
      <p:sp>
        <p:nvSpPr>
          <p:cNvPr id="814" name="Line"/>
          <p:cNvSpPr/>
          <p:nvPr/>
        </p:nvSpPr>
        <p:spPr>
          <a:xfrm flipV="1">
            <a:off x="9957875" y="10160123"/>
            <a:ext cx="1" cy="930276"/>
          </a:xfrm>
          <a:prstGeom prst="line">
            <a:avLst/>
          </a:prstGeom>
          <a:ln w="342900">
            <a:solidFill>
              <a:schemeClr val="accent2">
                <a:hueOff val="-2473792"/>
                <a:satOff val="-50209"/>
                <a:lumOff val="23543"/>
              </a:schemeClr>
            </a:solidFill>
            <a:custDash>
              <a:ds d="200000" sp="200000"/>
            </a:custDash>
            <a:miter lim="400000"/>
          </a:ln>
        </p:spPr>
        <p:txBody>
          <a:bodyPr lIns="71437" tIns="71437" rIns="71437" bIns="71437" anchor="ctr"/>
          <a:lstStyle/>
          <a:p>
            <a:pPr>
              <a:defRPr sz="3200"/>
            </a:pPr>
          </a:p>
        </p:txBody>
      </p:sp>
      <p:grpSp>
        <p:nvGrpSpPr>
          <p:cNvPr id="820" name="Group"/>
          <p:cNvGrpSpPr/>
          <p:nvPr/>
        </p:nvGrpSpPr>
        <p:grpSpPr>
          <a:xfrm>
            <a:off x="15730387" y="9039970"/>
            <a:ext cx="9616166" cy="2822238"/>
            <a:chOff x="0" y="0"/>
            <a:chExt cx="9616164" cy="2822236"/>
          </a:xfrm>
        </p:grpSpPr>
        <p:grpSp>
          <p:nvGrpSpPr>
            <p:cNvPr id="818" name="Group"/>
            <p:cNvGrpSpPr/>
            <p:nvPr/>
          </p:nvGrpSpPr>
          <p:grpSpPr>
            <a:xfrm>
              <a:off x="2640079" y="2039916"/>
              <a:ext cx="3829985" cy="782321"/>
              <a:chOff x="0" y="0"/>
              <a:chExt cx="3829984" cy="782319"/>
            </a:xfrm>
          </p:grpSpPr>
          <p:sp>
            <p:nvSpPr>
              <p:cNvPr id="815" name="Equation"/>
              <p:cNvSpPr txBox="1"/>
              <p:nvPr/>
            </p:nvSpPr>
            <p:spPr>
              <a:xfrm>
                <a:off x="0" y="0"/>
                <a:ext cx="3823283" cy="78232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5000" i="1">
                          <a:solidFill>
                            <a:srgbClr val="FEFFFE"/>
                          </a:solidFill>
                          <a:latin typeface="Cambria Math" panose="02040503050406030204" pitchFamily="18" charset="0"/>
                        </a:rPr>
                        <m:t>=</m:t>
                      </m:r>
                      <m:rad>
                        <m:radPr>
                          <m:ctrlPr>
                            <a:rPr xmlns:a="http://schemas.openxmlformats.org/drawingml/2006/main" sz="5000" i="1">
                              <a:solidFill>
                                <a:srgbClr val="FEFFFE"/>
                              </a:solidFill>
                              <a:latin typeface="Cambria Math" panose="02040503050406030204" pitchFamily="18" charset="0"/>
                            </a:rPr>
                          </m:ctrlPr>
                          <m:degHide m:val="on"/>
                        </m:radPr>
                        <m:deg/>
                        <m:e>
                          <m:r>
                            <a:rPr xmlns:a="http://schemas.openxmlformats.org/drawingml/2006/main" sz="5000" i="1">
                              <a:solidFill>
                                <a:srgbClr val="FEFFFE"/>
                              </a:solidFill>
                              <a:latin typeface="Cambria Math" panose="02040503050406030204" pitchFamily="18" charset="0"/>
                            </a:rPr>
                            <m:t>2</m:t>
                          </m:r>
                          <m:r>
                            <a:rPr xmlns:a="http://schemas.openxmlformats.org/drawingml/2006/main" sz="5000" i="1">
                              <a:solidFill>
                                <a:srgbClr val="FEFFFE"/>
                              </a:solidFill>
                              <a:latin typeface="Cambria Math" panose="02040503050406030204" pitchFamily="18" charset="0"/>
                            </a:rPr>
                            <m:t>π</m:t>
                          </m:r>
                        </m:e>
                      </m:rad>
                      <m:r>
                        <a:rPr xmlns:a="http://schemas.openxmlformats.org/drawingml/2006/main" sz="5000" i="1">
                          <a:solidFill>
                            <a:srgbClr val="FEFFFE"/>
                          </a:solidFill>
                          <a:latin typeface="Cambria Math" panose="02040503050406030204" pitchFamily="18" charset="0"/>
                        </a:rPr>
                        <m:t>×</m:t>
                      </m:r>
                      <m:r>
                        <a:rPr xmlns:a="http://schemas.openxmlformats.org/drawingml/2006/main" sz="5000" i="1">
                          <a:solidFill>
                            <a:srgbClr val="FEFFFE"/>
                          </a:solidFill>
                          <a:latin typeface="Cambria Math" panose="02040503050406030204" pitchFamily="18" charset="0"/>
                        </a:rPr>
                        <m:t>h</m:t>
                      </m:r>
                      <m:r>
                        <a:rPr xmlns:a="http://schemas.openxmlformats.org/drawingml/2006/main" sz="5000" i="1">
                          <a:solidFill>
                            <a:srgbClr val="FEFFFE"/>
                          </a:solidFill>
                          <a:latin typeface="Cambria Math" panose="02040503050406030204" pitchFamily="18" charset="0"/>
                        </a:rPr>
                        <m:t>×</m:t>
                      </m:r>
                      <m:r>
                        <a:rPr xmlns:a="http://schemas.openxmlformats.org/drawingml/2006/main" sz="5000" i="1">
                          <a:solidFill>
                            <a:srgbClr val="FEFFFE"/>
                          </a:solidFill>
                          <a:latin typeface="Cambria Math" panose="02040503050406030204" pitchFamily="18" charset="0"/>
                        </a:rPr>
                        <m:t>σ</m:t>
                      </m:r>
                    </m:oMath>
                  </m:oMathPara>
                </a14:m>
                <a:endParaRPr sz="5000">
                  <a:solidFill>
                    <a:srgbClr val="FFFFFF"/>
                  </a:solidFill>
                </a:endParaRPr>
              </a:p>
            </p:txBody>
          </p:sp>
          <p:sp>
            <p:nvSpPr>
              <p:cNvPr id="816" name="Equation"/>
              <p:cNvSpPr txBox="1"/>
              <p:nvPr/>
            </p:nvSpPr>
            <p:spPr>
              <a:xfrm>
                <a:off x="2494739" y="169151"/>
                <a:ext cx="292101" cy="4400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5000" i="1">
                          <a:solidFill>
                            <a:srgbClr val="51A7F9"/>
                          </a:solidFill>
                          <a:latin typeface="Cambria Math" panose="02040503050406030204" pitchFamily="18" charset="0"/>
                        </a:rPr>
                        <m:t>h</m:t>
                      </m:r>
                    </m:oMath>
                  </m:oMathPara>
                </a14:m>
                <a:endParaRPr sz="5000">
                  <a:solidFill>
                    <a:srgbClr val="51A7F9"/>
                  </a:solidFill>
                </a:endParaRPr>
              </a:p>
            </p:txBody>
          </p:sp>
          <p:sp>
            <p:nvSpPr>
              <p:cNvPr id="817" name="Equation"/>
              <p:cNvSpPr txBox="1"/>
              <p:nvPr/>
            </p:nvSpPr>
            <p:spPr>
              <a:xfrm>
                <a:off x="3509309" y="337077"/>
                <a:ext cx="320676" cy="27940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5000" i="1">
                          <a:solidFill>
                            <a:srgbClr val="F38F18"/>
                          </a:solidFill>
                          <a:latin typeface="Cambria Math" panose="02040503050406030204" pitchFamily="18" charset="0"/>
                        </a:rPr>
                        <m:t>σ</m:t>
                      </m:r>
                    </m:oMath>
                  </m:oMathPara>
                </a14:m>
                <a:endParaRPr sz="5000">
                  <a:solidFill>
                    <a:srgbClr val="F39019"/>
                  </a:solidFill>
                </a:endParaRPr>
              </a:p>
            </p:txBody>
          </p:sp>
        </p:grpSp>
        <p:sp>
          <p:nvSpPr>
            <p:cNvPr id="819" name="Flux…"/>
            <p:cNvSpPr txBox="1"/>
            <p:nvPr/>
          </p:nvSpPr>
          <p:spPr>
            <a:xfrm>
              <a:off x="0" y="-1"/>
              <a:ext cx="9616165" cy="2098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a:solidFill>
                    <a:srgbClr val="FFFFFF"/>
                  </a:solidFill>
                  <a:latin typeface="Papyrus"/>
                  <a:ea typeface="Papyrus"/>
                  <a:cs typeface="Papyrus"/>
                  <a:sym typeface="Papyrus"/>
                </a:defRPr>
              </a:pPr>
              <a:r>
                <a:t>Flux </a:t>
              </a:r>
            </a:p>
            <a:p>
              <a:pPr>
                <a:defRPr>
                  <a:solidFill>
                    <a:srgbClr val="FFFFFF"/>
                  </a:solidFill>
                  <a:latin typeface="Papyrus"/>
                  <a:ea typeface="Papyrus"/>
                  <a:cs typeface="Papyrus"/>
                  <a:sym typeface="Papyrus"/>
                </a:defRPr>
              </a:pPr>
              <a:r>
                <a:t>= Area under the Gaussian</a:t>
              </a:r>
            </a:p>
          </p:txBody>
        </p:sp>
      </p:grpSp>
      <p:sp>
        <p:nvSpPr>
          <p:cNvPr id="821" name="Turbulence in gas,…"/>
          <p:cNvSpPr txBox="1"/>
          <p:nvPr/>
        </p:nvSpPr>
        <p:spPr>
          <a:xfrm>
            <a:off x="19243285" y="5263545"/>
            <a:ext cx="4905333"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000">
                <a:solidFill>
                  <a:schemeClr val="accent4">
                    <a:hueOff val="384618"/>
                    <a:satOff val="3869"/>
                    <a:lumOff val="5802"/>
                  </a:schemeClr>
                </a:solidFill>
                <a:latin typeface="Papyrus"/>
                <a:ea typeface="Papyrus"/>
                <a:cs typeface="Papyrus"/>
                <a:sym typeface="Papyrus"/>
              </a:defRPr>
            </a:pPr>
            <a:r>
              <a:t>Turbulence in gas,</a:t>
            </a:r>
          </a:p>
          <a:p>
            <a:pPr>
              <a:defRPr sz="4000">
                <a:solidFill>
                  <a:schemeClr val="accent4">
                    <a:hueOff val="384618"/>
                    <a:satOff val="3869"/>
                    <a:lumOff val="5802"/>
                  </a:schemeClr>
                </a:solidFill>
                <a:latin typeface="Papyrus"/>
                <a:ea typeface="Papyrus"/>
                <a:cs typeface="Papyrus"/>
                <a:sym typeface="Papyrus"/>
              </a:defRPr>
            </a:pPr>
            <a:r>
              <a:t>velocity disperson</a:t>
            </a:r>
          </a:p>
        </p:txBody>
      </p:sp>
      <p:sp>
        <p:nvSpPr>
          <p:cNvPr id="822" name="Velocity of gas"/>
          <p:cNvSpPr txBox="1"/>
          <p:nvPr/>
        </p:nvSpPr>
        <p:spPr>
          <a:xfrm>
            <a:off x="19243285" y="8010595"/>
            <a:ext cx="4905333"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2">
                    <a:hueOff val="-2473792"/>
                    <a:satOff val="-50209"/>
                    <a:lumOff val="23543"/>
                  </a:schemeClr>
                </a:solidFill>
                <a:latin typeface="Papyrus"/>
                <a:ea typeface="Papyrus"/>
                <a:cs typeface="Papyrus"/>
                <a:sym typeface="Papyrus"/>
              </a:defRPr>
            </a:lvl1pPr>
          </a:lstStyle>
          <a:p>
            <a:pPr/>
            <a:r>
              <a:t>Velocity of gas</a:t>
            </a:r>
          </a:p>
        </p:txBody>
      </p:sp>
      <p:sp>
        <p:nvSpPr>
          <p:cNvPr id="823" name="Age, mass of star"/>
          <p:cNvSpPr txBox="1"/>
          <p:nvPr/>
        </p:nvSpPr>
        <p:spPr>
          <a:xfrm>
            <a:off x="19243285" y="7030363"/>
            <a:ext cx="4905333"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6">
                    <a:satOff val="24555"/>
                    <a:lumOff val="22232"/>
                  </a:schemeClr>
                </a:solidFill>
                <a:latin typeface="Papyrus"/>
                <a:ea typeface="Papyrus"/>
                <a:cs typeface="Papyrus"/>
                <a:sym typeface="Papyrus"/>
              </a:defRPr>
            </a:lvl1pPr>
          </a:lstStyle>
          <a:p>
            <a:pPr/>
            <a:r>
              <a:t>Age, mass of star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809"/>
                                        </p:tgtEl>
                                        <p:attrNameLst>
                                          <p:attrName>style.visibility</p:attrName>
                                        </p:attrNameLst>
                                      </p:cBhvr>
                                      <p:to>
                                        <p:strVal val="visible"/>
                                      </p:to>
                                    </p:set>
                                    <p:animEffect filter="wipe(left)" transition="in">
                                      <p:cBhvr>
                                        <p:cTn id="7" dur="1000"/>
                                        <p:tgtEl>
                                          <p:spTgt spid="809"/>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787"/>
                                        </p:tgtEl>
                                        <p:attrNameLst>
                                          <p:attrName>style.visibility</p:attrName>
                                        </p:attrNameLst>
                                      </p:cBhvr>
                                      <p:to>
                                        <p:strVal val="visible"/>
                                      </p:to>
                                    </p:set>
                                    <p:animEffect filter="wipe(left)" transition="in">
                                      <p:cBhvr>
                                        <p:cTn id="11" dur="2000"/>
                                        <p:tgtEl>
                                          <p:spTgt spid="787"/>
                                        </p:tgtEl>
                                      </p:cBhvr>
                                    </p:animEffect>
                                  </p:childTnLst>
                                </p:cTn>
                              </p:par>
                            </p:childTnLst>
                          </p:cTn>
                        </p:par>
                        <p:par>
                          <p:cTn id="12" fill="hold">
                            <p:stCondLst>
                              <p:cond delay="3000"/>
                            </p:stCondLst>
                            <p:childTnLst>
                              <p:par>
                                <p:cTn id="13" presetClass="entr" nodeType="afterEffect" presetSubtype="8" presetID="22" grpId="3" fill="hold">
                                  <p:stCondLst>
                                    <p:cond delay="0"/>
                                  </p:stCondLst>
                                  <p:iterate type="el" backwards="0">
                                    <p:tmAbs val="0"/>
                                  </p:iterate>
                                  <p:childTnLst>
                                    <p:set>
                                      <p:cBhvr>
                                        <p:cTn id="14" fill="hold"/>
                                        <p:tgtEl>
                                          <p:spTgt spid="811"/>
                                        </p:tgtEl>
                                        <p:attrNameLst>
                                          <p:attrName>style.visibility</p:attrName>
                                        </p:attrNameLst>
                                      </p:cBhvr>
                                      <p:to>
                                        <p:strVal val="visible"/>
                                      </p:to>
                                    </p:set>
                                    <p:animEffect filter="wipe(left)" transition="in">
                                      <p:cBhvr>
                                        <p:cTn id="15" dur="1000"/>
                                        <p:tgtEl>
                                          <p:spTgt spid="811"/>
                                        </p:tgtEl>
                                      </p:cBhvr>
                                    </p:animEffect>
                                  </p:childTnLst>
                                </p:cTn>
                              </p:par>
                            </p:childTnLst>
                          </p:cTn>
                        </p:par>
                        <p:par>
                          <p:cTn id="16" fill="hold">
                            <p:stCondLst>
                              <p:cond delay="4000"/>
                            </p:stCondLst>
                            <p:childTnLst>
                              <p:par>
                                <p:cTn id="17" presetClass="entr" nodeType="afterEffect" presetSubtype="0" presetID="1" grpId="4" fill="hold">
                                  <p:stCondLst>
                                    <p:cond delay="0"/>
                                  </p:stCondLst>
                                  <p:iterate type="el" backwards="0">
                                    <p:tmAbs val="0"/>
                                  </p:iterate>
                                  <p:childTnLst>
                                    <p:set>
                                      <p:cBhvr>
                                        <p:cTn id="18" fill="hold"/>
                                        <p:tgtEl>
                                          <p:spTgt spid="7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79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6" fill="hold">
                                  <p:stCondLst>
                                    <p:cond delay="0"/>
                                  </p:stCondLst>
                                  <p:iterate type="el" backwards="0">
                                    <p:tmAbs val="0"/>
                                  </p:iterate>
                                  <p:childTnLst>
                                    <p:set>
                                      <p:cBhvr>
                                        <p:cTn id="25" fill="hold"/>
                                        <p:tgtEl>
                                          <p:spTgt spid="79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807"/>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8" fill="hold">
                                  <p:stCondLst>
                                    <p:cond delay="0"/>
                                  </p:stCondLst>
                                  <p:iterate type="el" backwards="0">
                                    <p:tmAbs val="0"/>
                                  </p:iterate>
                                  <p:childTnLst>
                                    <p:set>
                                      <p:cBhvr>
                                        <p:cTn id="32" fill="hold"/>
                                        <p:tgtEl>
                                          <p:spTgt spid="80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9" fill="hold">
                                  <p:stCondLst>
                                    <p:cond delay="0"/>
                                  </p:stCondLst>
                                  <p:iterate type="el" backwards="0">
                                    <p:tmAbs val="0"/>
                                  </p:iterate>
                                  <p:childTnLst>
                                    <p:set>
                                      <p:cBhvr>
                                        <p:cTn id="36" fill="hold"/>
                                        <p:tgtEl>
                                          <p:spTgt spid="813"/>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0" fill="hold">
                                  <p:stCondLst>
                                    <p:cond delay="0"/>
                                  </p:stCondLst>
                                  <p:iterate type="el" backwards="0">
                                    <p:tmAbs val="0"/>
                                  </p:iterate>
                                  <p:childTnLst>
                                    <p:set>
                                      <p:cBhvr>
                                        <p:cTn id="39" fill="hold"/>
                                        <p:tgtEl>
                                          <p:spTgt spid="808"/>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1" fill="hold">
                                  <p:stCondLst>
                                    <p:cond delay="0"/>
                                  </p:stCondLst>
                                  <p:iterate type="el" backwards="0">
                                    <p:tmAbs val="0"/>
                                  </p:iterate>
                                  <p:childTnLst>
                                    <p:set>
                                      <p:cBhvr>
                                        <p:cTn id="42" fill="hold"/>
                                        <p:tgtEl>
                                          <p:spTgt spid="8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2" fill="hold">
                                  <p:stCondLst>
                                    <p:cond delay="0"/>
                                  </p:stCondLst>
                                  <p:iterate type="el" backwards="0">
                                    <p:tmAbs val="0"/>
                                  </p:iterate>
                                  <p:childTnLst>
                                    <p:set>
                                      <p:cBhvr>
                                        <p:cTn id="46" fill="hold"/>
                                        <p:tgtEl>
                                          <p:spTgt spid="814"/>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3" fill="hold">
                                  <p:stCondLst>
                                    <p:cond delay="0"/>
                                  </p:stCondLst>
                                  <p:iterate type="el" backwards="0">
                                    <p:tmAbs val="0"/>
                                  </p:iterate>
                                  <p:childTnLst>
                                    <p:set>
                                      <p:cBhvr>
                                        <p:cTn id="49" fill="hold"/>
                                        <p:tgtEl>
                                          <p:spTgt spid="80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4" fill="hold">
                                  <p:stCondLst>
                                    <p:cond delay="0"/>
                                  </p:stCondLst>
                                  <p:iterate type="el" backwards="0">
                                    <p:tmAbs val="0"/>
                                  </p:iterate>
                                  <p:childTnLst>
                                    <p:set>
                                      <p:cBhvr>
                                        <p:cTn id="53" fill="hold"/>
                                        <p:tgtEl>
                                          <p:spTgt spid="821"/>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5" fill="hold">
                                  <p:stCondLst>
                                    <p:cond delay="0"/>
                                  </p:stCondLst>
                                  <p:iterate type="el" backwards="0">
                                    <p:tmAbs val="0"/>
                                  </p:iterate>
                                  <p:childTnLst>
                                    <p:set>
                                      <p:cBhvr>
                                        <p:cTn id="56" fill="hold"/>
                                        <p:tgtEl>
                                          <p:spTgt spid="823"/>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6" fill="hold">
                                  <p:stCondLst>
                                    <p:cond delay="0"/>
                                  </p:stCondLst>
                                  <p:iterate type="el" backwards="0">
                                    <p:tmAbs val="0"/>
                                  </p:iterate>
                                  <p:childTnLst>
                                    <p:set>
                                      <p:cBhvr>
                                        <p:cTn id="59" fill="hold"/>
                                        <p:tgtEl>
                                          <p:spTgt spid="82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0" presetID="1" grpId="17" fill="hold">
                                  <p:stCondLst>
                                    <p:cond delay="0"/>
                                  </p:stCondLst>
                                  <p:iterate type="el" backwards="0">
                                    <p:tmAbs val="0"/>
                                  </p:iterate>
                                  <p:childTnLst>
                                    <p:set>
                                      <p:cBhvr>
                                        <p:cTn id="63" fill="hold"/>
                                        <p:tgtEl>
                                          <p:spTgt spid="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7" grpId="7"/>
      <p:bldP build="whole" bldLvl="1" animBg="1" rev="0" advAuto="0" spid="811" grpId="3"/>
      <p:bldP build="whole" bldLvl="1" animBg="1" rev="0" advAuto="0" spid="808" grpId="10"/>
      <p:bldP build="whole" bldLvl="1" animBg="1" rev="0" advAuto="0" spid="814" grpId="12"/>
      <p:bldP build="whole" bldLvl="1" animBg="1" rev="0" advAuto="0" spid="820" grpId="17"/>
      <p:bldP build="whole" bldLvl="1" animBg="1" rev="0" advAuto="0" spid="797" grpId="6"/>
      <p:bldP build="whole" bldLvl="1" animBg="1" rev="0" advAuto="0" spid="793" grpId="4"/>
      <p:bldP build="whole" bldLvl="1" animBg="1" rev="0" advAuto="0" spid="823" grpId="15"/>
      <p:bldP build="whole" bldLvl="1" animBg="1" rev="0" advAuto="0" spid="803" grpId="8"/>
      <p:bldP build="whole" bldLvl="1" animBg="1" rev="0" advAuto="0" spid="813" grpId="9"/>
      <p:bldP build="whole" bldLvl="1" animBg="1" rev="0" advAuto="0" spid="787" grpId="2"/>
      <p:bldP build="whole" bldLvl="1" animBg="1" rev="0" advAuto="0" spid="794" grpId="5"/>
      <p:bldP build="whole" bldLvl="1" animBg="1" rev="0" advAuto="0" spid="809" grpId="1"/>
      <p:bldP build="whole" bldLvl="1" animBg="1" rev="0" advAuto="0" spid="800" grpId="11"/>
      <p:bldP build="whole" bldLvl="1" animBg="1" rev="0" advAuto="0" spid="806" grpId="13"/>
      <p:bldP build="whole" bldLvl="1" animBg="1" rev="0" advAuto="0" spid="821" grpId="14"/>
      <p:bldP build="whole" bldLvl="1" animBg="1" rev="0" advAuto="0" spid="822" grpId="16"/>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Rectangle"/>
          <p:cNvSpPr/>
          <p:nvPr/>
        </p:nvSpPr>
        <p:spPr>
          <a:xfrm>
            <a:off x="29770" y="-13731"/>
            <a:ext cx="24384001" cy="13743462"/>
          </a:xfrm>
          <a:prstGeom prst="rect">
            <a:avLst/>
          </a:prstGeom>
          <a:solidFill>
            <a:srgbClr val="000000">
              <a:alpha val="95000"/>
            </a:srgbClr>
          </a:solidFill>
          <a:ln w="12700">
            <a:miter lim="400000"/>
          </a:ln>
        </p:spPr>
        <p:txBody>
          <a:bodyPr lIns="71437" tIns="71437" rIns="71437" bIns="71437" anchor="ctr"/>
          <a:lstStyle/>
          <a:p>
            <a:pPr>
              <a:defRPr sz="3200">
                <a:solidFill>
                  <a:srgbClr val="FFFFFF"/>
                </a:solidFill>
              </a:defRPr>
            </a:pPr>
          </a:p>
        </p:txBody>
      </p:sp>
      <p:pic>
        <p:nvPicPr>
          <p:cNvPr id="826" name="NGC604-e1451926355808-1024x897.jpg" descr="NGC604-e1451926355808-1024x897.jpg"/>
          <p:cNvPicPr>
            <a:picLocks noChangeAspect="1"/>
          </p:cNvPicPr>
          <p:nvPr/>
        </p:nvPicPr>
        <p:blipFill>
          <a:blip r:embed="rId3">
            <a:extLst/>
          </a:blip>
          <a:stretch>
            <a:fillRect/>
          </a:stretch>
        </p:blipFill>
        <p:spPr>
          <a:xfrm rot="16200000">
            <a:off x="5097122" y="-882005"/>
            <a:ext cx="13559386" cy="15480010"/>
          </a:xfrm>
          <a:prstGeom prst="rect">
            <a:avLst/>
          </a:prstGeom>
          <a:ln w="12700">
            <a:miter lim="400000"/>
          </a:ln>
        </p:spPr>
      </p:pic>
      <p:sp>
        <p:nvSpPr>
          <p:cNvPr id="827" name="Nebular emission lines"/>
          <p:cNvSpPr txBox="1"/>
          <p:nvPr/>
        </p:nvSpPr>
        <p:spPr>
          <a:xfrm>
            <a:off x="5235684" y="168178"/>
            <a:ext cx="13805548"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7000">
                <a:solidFill>
                  <a:schemeClr val="accent3">
                    <a:satOff val="18648"/>
                    <a:lumOff val="5971"/>
                  </a:schemeClr>
                </a:solidFill>
                <a:latin typeface="Papyrus"/>
                <a:ea typeface="Papyrus"/>
                <a:cs typeface="Papyrus"/>
                <a:sym typeface="Papyrus"/>
              </a:defRPr>
            </a:lvl1pPr>
          </a:lstStyle>
          <a:p>
            <a:pPr/>
            <a:r>
              <a:t>Nebular emission lines</a:t>
            </a:r>
          </a:p>
        </p:txBody>
      </p:sp>
      <p:sp>
        <p:nvSpPr>
          <p:cNvPr id="828" name="NGC604; Courtesy: NASA/ESA and The Hubble Heritage Team (AURA/STScI)"/>
          <p:cNvSpPr txBox="1"/>
          <p:nvPr/>
        </p:nvSpPr>
        <p:spPr>
          <a:xfrm>
            <a:off x="169959" y="12018990"/>
            <a:ext cx="5344683" cy="752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642937">
              <a:defRPr i="1" sz="2000">
                <a:solidFill>
                  <a:srgbClr val="FFFFFF"/>
                </a:solidFill>
                <a:latin typeface="Helvetica"/>
                <a:ea typeface="Helvetica"/>
                <a:cs typeface="Helvetica"/>
                <a:sym typeface="Helvetica"/>
              </a:defRPr>
            </a:lvl1pPr>
          </a:lstStyle>
          <a:p>
            <a:pPr/>
            <a:r>
              <a:t>NGC604; Courtesy: NASA/ESA and The Hubble Heritage Team (AURA/STScI)</a:t>
            </a:r>
          </a:p>
        </p:txBody>
      </p:sp>
      <p:grpSp>
        <p:nvGrpSpPr>
          <p:cNvPr id="834" name="Group"/>
          <p:cNvGrpSpPr/>
          <p:nvPr/>
        </p:nvGrpSpPr>
        <p:grpSpPr>
          <a:xfrm>
            <a:off x="969500" y="454280"/>
            <a:ext cx="4976755" cy="4750084"/>
            <a:chOff x="0" y="0"/>
            <a:chExt cx="4976753" cy="4750083"/>
          </a:xfrm>
        </p:grpSpPr>
        <p:grpSp>
          <p:nvGrpSpPr>
            <p:cNvPr id="832" name="Group"/>
            <p:cNvGrpSpPr/>
            <p:nvPr/>
          </p:nvGrpSpPr>
          <p:grpSpPr>
            <a:xfrm>
              <a:off x="306618" y="0"/>
              <a:ext cx="3423800" cy="3786568"/>
              <a:chOff x="0" y="0"/>
              <a:chExt cx="3423799" cy="3786567"/>
            </a:xfrm>
          </p:grpSpPr>
          <p:pic>
            <p:nvPicPr>
              <p:cNvPr id="829" name="5b17dbb922f744bceef444b8c3a3e699_how-many-atoms-in-oxygen-how-many_300-300.png" descr="5b17dbb922f744bceef444b8c3a3e699_how-many-atoms-in-oxygen-how-many_300-300.png"/>
              <p:cNvPicPr>
                <a:picLocks noChangeAspect="1"/>
              </p:cNvPicPr>
              <p:nvPr/>
            </p:nvPicPr>
            <p:blipFill>
              <a:blip r:embed="rId4">
                <a:extLst/>
              </a:blip>
              <a:stretch>
                <a:fillRect/>
              </a:stretch>
            </p:blipFill>
            <p:spPr>
              <a:xfrm>
                <a:off x="1774116" y="0"/>
                <a:ext cx="1649684" cy="1649683"/>
              </a:xfrm>
              <a:prstGeom prst="rect">
                <a:avLst/>
              </a:prstGeom>
              <a:ln w="12700" cap="flat">
                <a:noFill/>
                <a:miter lim="400000"/>
              </a:ln>
              <a:effectLst/>
            </p:spPr>
          </p:pic>
          <p:pic>
            <p:nvPicPr>
              <p:cNvPr id="830" name="5b17dbb922f744bceef444b8c3a3e699_how-many-atoms-in-oxygen-how-many_300-300.png" descr="5b17dbb922f744bceef444b8c3a3e699_how-many-atoms-in-oxygen-how-many_300-300.png"/>
              <p:cNvPicPr>
                <a:picLocks noChangeAspect="1"/>
              </p:cNvPicPr>
              <p:nvPr/>
            </p:nvPicPr>
            <p:blipFill>
              <a:blip r:embed="rId4">
                <a:extLst/>
              </a:blip>
              <a:stretch>
                <a:fillRect/>
              </a:stretch>
            </p:blipFill>
            <p:spPr>
              <a:xfrm>
                <a:off x="0" y="714317"/>
                <a:ext cx="1649683" cy="1649684"/>
              </a:xfrm>
              <a:prstGeom prst="rect">
                <a:avLst/>
              </a:prstGeom>
              <a:ln w="12700" cap="flat">
                <a:noFill/>
                <a:miter lim="400000"/>
              </a:ln>
              <a:effectLst/>
            </p:spPr>
          </p:pic>
          <p:pic>
            <p:nvPicPr>
              <p:cNvPr id="831" name="5b17dbb922f744bceef444b8c3a3e699_how-many-atoms-in-oxygen-how-many_300-300.png" descr="5b17dbb922f744bceef444b8c3a3e699_how-many-atoms-in-oxygen-how-many_300-300.png"/>
              <p:cNvPicPr>
                <a:picLocks noChangeAspect="1"/>
              </p:cNvPicPr>
              <p:nvPr/>
            </p:nvPicPr>
            <p:blipFill>
              <a:blip r:embed="rId4">
                <a:extLst/>
              </a:blip>
              <a:stretch>
                <a:fillRect/>
              </a:stretch>
            </p:blipFill>
            <p:spPr>
              <a:xfrm>
                <a:off x="1401644" y="2136885"/>
                <a:ext cx="1649684" cy="1649683"/>
              </a:xfrm>
              <a:prstGeom prst="rect">
                <a:avLst/>
              </a:prstGeom>
              <a:ln w="12700" cap="flat">
                <a:noFill/>
                <a:miter lim="400000"/>
              </a:ln>
              <a:effectLst/>
            </p:spPr>
          </p:pic>
        </p:grpSp>
        <p:sp>
          <p:nvSpPr>
            <p:cNvPr id="833" name="How much Oxygen?"/>
            <p:cNvSpPr txBox="1"/>
            <p:nvPr/>
          </p:nvSpPr>
          <p:spPr>
            <a:xfrm>
              <a:off x="0" y="3706139"/>
              <a:ext cx="4976754" cy="10439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4200">
                  <a:solidFill>
                    <a:srgbClr val="FFFFFF"/>
                  </a:solidFill>
                  <a:latin typeface="Papyrus"/>
                  <a:ea typeface="Papyrus"/>
                  <a:cs typeface="Papyrus"/>
                  <a:sym typeface="Papyrus"/>
                </a:defRPr>
              </a:lvl1pPr>
            </a:lstStyle>
            <a:p>
              <a:pPr/>
              <a:r>
                <a:t>How much Oxygen?</a:t>
              </a:r>
            </a:p>
          </p:txBody>
        </p:sp>
      </p:grpSp>
      <p:grpSp>
        <p:nvGrpSpPr>
          <p:cNvPr id="837" name="Group"/>
          <p:cNvGrpSpPr/>
          <p:nvPr/>
        </p:nvGrpSpPr>
        <p:grpSpPr>
          <a:xfrm>
            <a:off x="17372747" y="6781073"/>
            <a:ext cx="7183721" cy="5822891"/>
            <a:chOff x="0" y="-26"/>
            <a:chExt cx="7183720" cy="5822889"/>
          </a:xfrm>
        </p:grpSpPr>
        <p:pic>
          <p:nvPicPr>
            <p:cNvPr id="835" name="kisspng-thermometer-temperature-clip-art-hot-weather-cliparts-5a885f850b31c6.3901596515188867890459.jpg" descr="kisspng-thermometer-temperature-clip-art-hot-weather-cliparts-5a885f850b31c6.3901596515188867890459.jpg"/>
            <p:cNvPicPr>
              <a:picLocks noChangeAspect="1"/>
            </p:cNvPicPr>
            <p:nvPr/>
          </p:nvPicPr>
          <p:blipFill>
            <a:blip r:embed="rId5">
              <a:extLst/>
            </a:blip>
            <a:srcRect l="26033" t="6" r="25939" b="535"/>
            <a:stretch>
              <a:fillRect/>
            </a:stretch>
          </p:blipFill>
          <p:spPr>
            <a:xfrm>
              <a:off x="2703061" y="-27"/>
              <a:ext cx="1563929" cy="4750046"/>
            </a:xfrm>
            <a:custGeom>
              <a:avLst/>
              <a:gdLst/>
              <a:ahLst/>
              <a:cxnLst>
                <a:cxn ang="0">
                  <a:pos x="wd2" y="hd2"/>
                </a:cxn>
                <a:cxn ang="5400000">
                  <a:pos x="wd2" y="hd2"/>
                </a:cxn>
                <a:cxn ang="10800000">
                  <a:pos x="wd2" y="hd2"/>
                </a:cxn>
                <a:cxn ang="16200000">
                  <a:pos x="wd2" y="hd2"/>
                </a:cxn>
              </a:cxnLst>
              <a:rect l="0" t="0" r="r" b="b"/>
              <a:pathLst>
                <a:path w="21427" h="21579" fill="norm" stroke="1" extrusionOk="0">
                  <a:moveTo>
                    <a:pt x="10041" y="0"/>
                  </a:moveTo>
                  <a:cubicBezTo>
                    <a:pt x="9542" y="2"/>
                    <a:pt x="9084" y="21"/>
                    <a:pt x="9013" y="59"/>
                  </a:cubicBezTo>
                  <a:cubicBezTo>
                    <a:pt x="8950" y="93"/>
                    <a:pt x="8711" y="122"/>
                    <a:pt x="8486" y="122"/>
                  </a:cubicBezTo>
                  <a:cubicBezTo>
                    <a:pt x="7877" y="123"/>
                    <a:pt x="6271" y="451"/>
                    <a:pt x="5566" y="717"/>
                  </a:cubicBezTo>
                  <a:cubicBezTo>
                    <a:pt x="5225" y="846"/>
                    <a:pt x="4771" y="1076"/>
                    <a:pt x="4554" y="1231"/>
                  </a:cubicBezTo>
                  <a:cubicBezTo>
                    <a:pt x="4163" y="1511"/>
                    <a:pt x="4159" y="1548"/>
                    <a:pt x="4108" y="8275"/>
                  </a:cubicBezTo>
                  <a:lnTo>
                    <a:pt x="4060" y="15038"/>
                  </a:lnTo>
                  <a:lnTo>
                    <a:pt x="2869" y="15455"/>
                  </a:lnTo>
                  <a:cubicBezTo>
                    <a:pt x="804" y="16179"/>
                    <a:pt x="-173" y="17051"/>
                    <a:pt x="25" y="17986"/>
                  </a:cubicBezTo>
                  <a:cubicBezTo>
                    <a:pt x="86" y="18275"/>
                    <a:pt x="265" y="18647"/>
                    <a:pt x="422" y="18813"/>
                  </a:cubicBezTo>
                  <a:cubicBezTo>
                    <a:pt x="1135" y="19570"/>
                    <a:pt x="3089" y="20373"/>
                    <a:pt x="5104" y="20734"/>
                  </a:cubicBezTo>
                  <a:cubicBezTo>
                    <a:pt x="5611" y="20824"/>
                    <a:pt x="6486" y="20994"/>
                    <a:pt x="7050" y="21112"/>
                  </a:cubicBezTo>
                  <a:cubicBezTo>
                    <a:pt x="7615" y="21230"/>
                    <a:pt x="8582" y="21381"/>
                    <a:pt x="9198" y="21446"/>
                  </a:cubicBezTo>
                  <a:cubicBezTo>
                    <a:pt x="9968" y="21527"/>
                    <a:pt x="10778" y="21570"/>
                    <a:pt x="11596" y="21577"/>
                  </a:cubicBezTo>
                  <a:cubicBezTo>
                    <a:pt x="14050" y="21598"/>
                    <a:pt x="16590" y="21294"/>
                    <a:pt x="18442" y="20726"/>
                  </a:cubicBezTo>
                  <a:cubicBezTo>
                    <a:pt x="20300" y="20157"/>
                    <a:pt x="21427" y="19260"/>
                    <a:pt x="21427" y="18352"/>
                  </a:cubicBezTo>
                  <a:cubicBezTo>
                    <a:pt x="21427" y="17883"/>
                    <a:pt x="20673" y="17098"/>
                    <a:pt x="19817" y="16677"/>
                  </a:cubicBezTo>
                  <a:cubicBezTo>
                    <a:pt x="19450" y="16496"/>
                    <a:pt x="19032" y="16275"/>
                    <a:pt x="18893" y="16187"/>
                  </a:cubicBezTo>
                  <a:cubicBezTo>
                    <a:pt x="18754" y="16098"/>
                    <a:pt x="18347" y="15896"/>
                    <a:pt x="17985" y="15739"/>
                  </a:cubicBezTo>
                  <a:lnTo>
                    <a:pt x="17327" y="15455"/>
                  </a:lnTo>
                  <a:lnTo>
                    <a:pt x="17278" y="8823"/>
                  </a:lnTo>
                  <a:cubicBezTo>
                    <a:pt x="17222" y="1544"/>
                    <a:pt x="17292" y="2000"/>
                    <a:pt x="16131" y="1543"/>
                  </a:cubicBezTo>
                  <a:cubicBezTo>
                    <a:pt x="15885" y="1446"/>
                    <a:pt x="15501" y="1242"/>
                    <a:pt x="15277" y="1089"/>
                  </a:cubicBezTo>
                  <a:cubicBezTo>
                    <a:pt x="14779" y="748"/>
                    <a:pt x="13677" y="409"/>
                    <a:pt x="12504" y="236"/>
                  </a:cubicBezTo>
                  <a:cubicBezTo>
                    <a:pt x="12020" y="165"/>
                    <a:pt x="11481" y="82"/>
                    <a:pt x="11302" y="52"/>
                  </a:cubicBezTo>
                  <a:cubicBezTo>
                    <a:pt x="11080" y="15"/>
                    <a:pt x="10540" y="-2"/>
                    <a:pt x="10041" y="0"/>
                  </a:cubicBezTo>
                  <a:close/>
                </a:path>
              </a:pathLst>
            </a:custGeom>
            <a:ln w="12700" cap="flat">
              <a:noFill/>
              <a:miter lim="400000"/>
            </a:ln>
            <a:effectLst/>
          </p:spPr>
        </p:pic>
        <p:sp>
          <p:nvSpPr>
            <p:cNvPr id="836" name="How hot?"/>
            <p:cNvSpPr txBox="1"/>
            <p:nvPr/>
          </p:nvSpPr>
          <p:spPr>
            <a:xfrm>
              <a:off x="0" y="4778918"/>
              <a:ext cx="7183721" cy="10439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4200">
                  <a:solidFill>
                    <a:srgbClr val="FFFFFF"/>
                  </a:solidFill>
                  <a:latin typeface="Papyrus"/>
                  <a:ea typeface="Papyrus"/>
                  <a:cs typeface="Papyrus"/>
                  <a:sym typeface="Papyrus"/>
                </a:defRPr>
              </a:lvl1pPr>
            </a:lstStyle>
            <a:p>
              <a:pPr/>
              <a:r>
                <a:t>How hot?</a:t>
              </a:r>
            </a:p>
          </p:txBody>
        </p:sp>
      </p:grpSp>
      <p:grpSp>
        <p:nvGrpSpPr>
          <p:cNvPr id="840" name="Group"/>
          <p:cNvGrpSpPr/>
          <p:nvPr/>
        </p:nvGrpSpPr>
        <p:grpSpPr>
          <a:xfrm>
            <a:off x="752391" y="7395583"/>
            <a:ext cx="6309514" cy="4312600"/>
            <a:chOff x="-119" y="-14"/>
            <a:chExt cx="6309512" cy="4312599"/>
          </a:xfrm>
        </p:grpSpPr>
        <p:pic>
          <p:nvPicPr>
            <p:cNvPr id="838" name="kisspng-boyle-s-law-gas-science-pressure-temperature-skelet-5b3a91f4c81729.1905174015305651088196.jpg" descr="kisspng-boyle-s-law-gas-science-pressure-temperature-skelet-5b3a91f4c81729.1905174015305651088196.jpg"/>
            <p:cNvPicPr>
              <a:picLocks noChangeAspect="1"/>
            </p:cNvPicPr>
            <p:nvPr/>
          </p:nvPicPr>
          <p:blipFill>
            <a:blip r:embed="rId6">
              <a:extLst/>
            </a:blip>
            <a:srcRect l="4763" t="6544" r="4567" b="9512"/>
            <a:stretch>
              <a:fillRect/>
            </a:stretch>
          </p:blipFill>
          <p:spPr>
            <a:xfrm>
              <a:off x="-120" y="-15"/>
              <a:ext cx="5659955" cy="3144059"/>
            </a:xfrm>
            <a:custGeom>
              <a:avLst/>
              <a:gdLst/>
              <a:ahLst/>
              <a:cxnLst>
                <a:cxn ang="0">
                  <a:pos x="wd2" y="hd2"/>
                </a:cxn>
                <a:cxn ang="5400000">
                  <a:pos x="wd2" y="hd2"/>
                </a:cxn>
                <a:cxn ang="10800000">
                  <a:pos x="wd2" y="hd2"/>
                </a:cxn>
                <a:cxn ang="16200000">
                  <a:pos x="wd2" y="hd2"/>
                </a:cxn>
              </a:cxnLst>
              <a:rect l="0" t="0" r="r" b="b"/>
              <a:pathLst>
                <a:path w="21555" h="21599" fill="norm" stroke="1" extrusionOk="0">
                  <a:moveTo>
                    <a:pt x="18327" y="0"/>
                  </a:moveTo>
                  <a:cubicBezTo>
                    <a:pt x="18021" y="-1"/>
                    <a:pt x="17832" y="12"/>
                    <a:pt x="17659" y="77"/>
                  </a:cubicBezTo>
                  <a:cubicBezTo>
                    <a:pt x="17621" y="91"/>
                    <a:pt x="17582" y="117"/>
                    <a:pt x="17545" y="137"/>
                  </a:cubicBezTo>
                  <a:cubicBezTo>
                    <a:pt x="17416" y="207"/>
                    <a:pt x="17284" y="303"/>
                    <a:pt x="17102" y="464"/>
                  </a:cubicBezTo>
                  <a:cubicBezTo>
                    <a:pt x="16407" y="1080"/>
                    <a:pt x="15943" y="1933"/>
                    <a:pt x="15574" y="3272"/>
                  </a:cubicBezTo>
                  <a:cubicBezTo>
                    <a:pt x="15503" y="3531"/>
                    <a:pt x="15450" y="3731"/>
                    <a:pt x="15408" y="3910"/>
                  </a:cubicBezTo>
                  <a:cubicBezTo>
                    <a:pt x="15351" y="4239"/>
                    <a:pt x="15310" y="4584"/>
                    <a:pt x="15283" y="4941"/>
                  </a:cubicBezTo>
                  <a:cubicBezTo>
                    <a:pt x="15275" y="5176"/>
                    <a:pt x="15272" y="5457"/>
                    <a:pt x="15272" y="5838"/>
                  </a:cubicBezTo>
                  <a:cubicBezTo>
                    <a:pt x="15272" y="7139"/>
                    <a:pt x="15298" y="7399"/>
                    <a:pt x="15493" y="8111"/>
                  </a:cubicBezTo>
                  <a:cubicBezTo>
                    <a:pt x="15795" y="9214"/>
                    <a:pt x="16333" y="10108"/>
                    <a:pt x="17399" y="11277"/>
                  </a:cubicBezTo>
                  <a:cubicBezTo>
                    <a:pt x="17559" y="11452"/>
                    <a:pt x="17507" y="11636"/>
                    <a:pt x="17306" y="11795"/>
                  </a:cubicBezTo>
                  <a:cubicBezTo>
                    <a:pt x="17298" y="11802"/>
                    <a:pt x="17290" y="11807"/>
                    <a:pt x="17281" y="11814"/>
                  </a:cubicBezTo>
                  <a:cubicBezTo>
                    <a:pt x="17056" y="11979"/>
                    <a:pt x="16661" y="12112"/>
                    <a:pt x="16153" y="12179"/>
                  </a:cubicBezTo>
                  <a:cubicBezTo>
                    <a:pt x="16063" y="12227"/>
                    <a:pt x="15999" y="12308"/>
                    <a:pt x="15966" y="12411"/>
                  </a:cubicBezTo>
                  <a:cubicBezTo>
                    <a:pt x="15966" y="12413"/>
                    <a:pt x="15964" y="12414"/>
                    <a:pt x="15964" y="12416"/>
                  </a:cubicBezTo>
                  <a:cubicBezTo>
                    <a:pt x="15964" y="12706"/>
                    <a:pt x="15824" y="12838"/>
                    <a:pt x="15395" y="12956"/>
                  </a:cubicBezTo>
                  <a:lnTo>
                    <a:pt x="15029" y="13057"/>
                  </a:lnTo>
                  <a:lnTo>
                    <a:pt x="15414" y="13041"/>
                  </a:lnTo>
                  <a:cubicBezTo>
                    <a:pt x="15627" y="13032"/>
                    <a:pt x="15844" y="13100"/>
                    <a:pt x="15896" y="13193"/>
                  </a:cubicBezTo>
                  <a:cubicBezTo>
                    <a:pt x="16055" y="13479"/>
                    <a:pt x="16368" y="13397"/>
                    <a:pt x="10959" y="14540"/>
                  </a:cubicBezTo>
                  <a:cubicBezTo>
                    <a:pt x="6401" y="15504"/>
                    <a:pt x="6238" y="15535"/>
                    <a:pt x="6173" y="15467"/>
                  </a:cubicBezTo>
                  <a:cubicBezTo>
                    <a:pt x="6139" y="15432"/>
                    <a:pt x="6035" y="15133"/>
                    <a:pt x="5942" y="14808"/>
                  </a:cubicBezTo>
                  <a:cubicBezTo>
                    <a:pt x="5903" y="14669"/>
                    <a:pt x="5873" y="14566"/>
                    <a:pt x="5844" y="14486"/>
                  </a:cubicBezTo>
                  <a:cubicBezTo>
                    <a:pt x="5792" y="14370"/>
                    <a:pt x="5748" y="14301"/>
                    <a:pt x="5669" y="14273"/>
                  </a:cubicBezTo>
                  <a:cubicBezTo>
                    <a:pt x="5662" y="14273"/>
                    <a:pt x="5657" y="14270"/>
                    <a:pt x="5650" y="14270"/>
                  </a:cubicBezTo>
                  <a:cubicBezTo>
                    <a:pt x="5650" y="14270"/>
                    <a:pt x="5647" y="14271"/>
                    <a:pt x="5646" y="14270"/>
                  </a:cubicBezTo>
                  <a:cubicBezTo>
                    <a:pt x="5601" y="14271"/>
                    <a:pt x="5548" y="14285"/>
                    <a:pt x="5477" y="14306"/>
                  </a:cubicBezTo>
                  <a:cubicBezTo>
                    <a:pt x="5312" y="14355"/>
                    <a:pt x="5061" y="14395"/>
                    <a:pt x="4919" y="14396"/>
                  </a:cubicBezTo>
                  <a:cubicBezTo>
                    <a:pt x="4882" y="14396"/>
                    <a:pt x="4849" y="14402"/>
                    <a:pt x="4819" y="14409"/>
                  </a:cubicBezTo>
                  <a:cubicBezTo>
                    <a:pt x="4800" y="14417"/>
                    <a:pt x="4786" y="14424"/>
                    <a:pt x="4769" y="14431"/>
                  </a:cubicBezTo>
                  <a:cubicBezTo>
                    <a:pt x="4569" y="14533"/>
                    <a:pt x="4557" y="14929"/>
                    <a:pt x="4653" y="16228"/>
                  </a:cubicBezTo>
                  <a:cubicBezTo>
                    <a:pt x="4714" y="17048"/>
                    <a:pt x="4719" y="17546"/>
                    <a:pt x="4668" y="17638"/>
                  </a:cubicBezTo>
                  <a:cubicBezTo>
                    <a:pt x="4667" y="17639"/>
                    <a:pt x="4656" y="17644"/>
                    <a:pt x="4654" y="17646"/>
                  </a:cubicBezTo>
                  <a:cubicBezTo>
                    <a:pt x="4654" y="17646"/>
                    <a:pt x="4653" y="17651"/>
                    <a:pt x="4653" y="17651"/>
                  </a:cubicBezTo>
                  <a:cubicBezTo>
                    <a:pt x="4640" y="17677"/>
                    <a:pt x="4481" y="17734"/>
                    <a:pt x="4254" y="17804"/>
                  </a:cubicBezTo>
                  <a:cubicBezTo>
                    <a:pt x="4228" y="17812"/>
                    <a:pt x="4205" y="17822"/>
                    <a:pt x="4177" y="17831"/>
                  </a:cubicBezTo>
                  <a:cubicBezTo>
                    <a:pt x="4169" y="17834"/>
                    <a:pt x="4165" y="17834"/>
                    <a:pt x="4157" y="17837"/>
                  </a:cubicBezTo>
                  <a:cubicBezTo>
                    <a:pt x="4152" y="17838"/>
                    <a:pt x="4142" y="17840"/>
                    <a:pt x="4136" y="17842"/>
                  </a:cubicBezTo>
                  <a:cubicBezTo>
                    <a:pt x="3322" y="18099"/>
                    <a:pt x="1827" y="18490"/>
                    <a:pt x="1547" y="18491"/>
                  </a:cubicBezTo>
                  <a:cubicBezTo>
                    <a:pt x="1465" y="18491"/>
                    <a:pt x="1376" y="18409"/>
                    <a:pt x="1292" y="18281"/>
                  </a:cubicBezTo>
                  <a:cubicBezTo>
                    <a:pt x="1284" y="18273"/>
                    <a:pt x="1276" y="18268"/>
                    <a:pt x="1269" y="18259"/>
                  </a:cubicBezTo>
                  <a:cubicBezTo>
                    <a:pt x="1156" y="18126"/>
                    <a:pt x="1049" y="17877"/>
                    <a:pt x="1030" y="17706"/>
                  </a:cubicBezTo>
                  <a:cubicBezTo>
                    <a:pt x="1023" y="17641"/>
                    <a:pt x="1018" y="17616"/>
                    <a:pt x="1012" y="17558"/>
                  </a:cubicBezTo>
                  <a:cubicBezTo>
                    <a:pt x="987" y="17443"/>
                    <a:pt x="967" y="17324"/>
                    <a:pt x="956" y="17204"/>
                  </a:cubicBezTo>
                  <a:cubicBezTo>
                    <a:pt x="937" y="16995"/>
                    <a:pt x="924" y="16861"/>
                    <a:pt x="902" y="16771"/>
                  </a:cubicBezTo>
                  <a:cubicBezTo>
                    <a:pt x="896" y="16751"/>
                    <a:pt x="890" y="16731"/>
                    <a:pt x="884" y="16716"/>
                  </a:cubicBezTo>
                  <a:cubicBezTo>
                    <a:pt x="879" y="16704"/>
                    <a:pt x="874" y="16690"/>
                    <a:pt x="868" y="16681"/>
                  </a:cubicBezTo>
                  <a:cubicBezTo>
                    <a:pt x="858" y="16663"/>
                    <a:pt x="846" y="16651"/>
                    <a:pt x="834" y="16640"/>
                  </a:cubicBezTo>
                  <a:cubicBezTo>
                    <a:pt x="816" y="16625"/>
                    <a:pt x="796" y="16614"/>
                    <a:pt x="770" y="16607"/>
                  </a:cubicBezTo>
                  <a:cubicBezTo>
                    <a:pt x="764" y="16605"/>
                    <a:pt x="759" y="16602"/>
                    <a:pt x="752" y="16601"/>
                  </a:cubicBezTo>
                  <a:cubicBezTo>
                    <a:pt x="741" y="16600"/>
                    <a:pt x="720" y="16600"/>
                    <a:pt x="708" y="16599"/>
                  </a:cubicBezTo>
                  <a:cubicBezTo>
                    <a:pt x="648" y="16598"/>
                    <a:pt x="578" y="16610"/>
                    <a:pt x="474" y="16621"/>
                  </a:cubicBezTo>
                  <a:lnTo>
                    <a:pt x="229" y="16645"/>
                  </a:lnTo>
                  <a:cubicBezTo>
                    <a:pt x="178" y="16663"/>
                    <a:pt x="135" y="16683"/>
                    <a:pt x="116" y="16705"/>
                  </a:cubicBezTo>
                  <a:cubicBezTo>
                    <a:pt x="-6" y="16844"/>
                    <a:pt x="-45" y="19016"/>
                    <a:pt x="66" y="19513"/>
                  </a:cubicBezTo>
                  <a:cubicBezTo>
                    <a:pt x="111" y="19714"/>
                    <a:pt x="174" y="20192"/>
                    <a:pt x="205" y="20574"/>
                  </a:cubicBezTo>
                  <a:cubicBezTo>
                    <a:pt x="240" y="20997"/>
                    <a:pt x="278" y="21196"/>
                    <a:pt x="401" y="21255"/>
                  </a:cubicBezTo>
                  <a:cubicBezTo>
                    <a:pt x="435" y="21263"/>
                    <a:pt x="471" y="21267"/>
                    <a:pt x="521" y="21266"/>
                  </a:cubicBezTo>
                  <a:cubicBezTo>
                    <a:pt x="561" y="21266"/>
                    <a:pt x="582" y="21260"/>
                    <a:pt x="617" y="21258"/>
                  </a:cubicBezTo>
                  <a:cubicBezTo>
                    <a:pt x="695" y="21242"/>
                    <a:pt x="777" y="21218"/>
                    <a:pt x="893" y="21176"/>
                  </a:cubicBezTo>
                  <a:cubicBezTo>
                    <a:pt x="962" y="21152"/>
                    <a:pt x="1012" y="21133"/>
                    <a:pt x="1048" y="21100"/>
                  </a:cubicBezTo>
                  <a:cubicBezTo>
                    <a:pt x="1110" y="21002"/>
                    <a:pt x="1135" y="20848"/>
                    <a:pt x="1143" y="20607"/>
                  </a:cubicBezTo>
                  <a:cubicBezTo>
                    <a:pt x="1144" y="20580"/>
                    <a:pt x="1144" y="20545"/>
                    <a:pt x="1145" y="20517"/>
                  </a:cubicBezTo>
                  <a:cubicBezTo>
                    <a:pt x="1146" y="20429"/>
                    <a:pt x="1148" y="20361"/>
                    <a:pt x="1148" y="20244"/>
                  </a:cubicBezTo>
                  <a:cubicBezTo>
                    <a:pt x="1148" y="19496"/>
                    <a:pt x="1171" y="19374"/>
                    <a:pt x="1361" y="19151"/>
                  </a:cubicBezTo>
                  <a:cubicBezTo>
                    <a:pt x="1577" y="18897"/>
                    <a:pt x="2939" y="18537"/>
                    <a:pt x="3930" y="18458"/>
                  </a:cubicBezTo>
                  <a:cubicBezTo>
                    <a:pt x="4290" y="18400"/>
                    <a:pt x="4564" y="18367"/>
                    <a:pt x="4599" y="18390"/>
                  </a:cubicBezTo>
                  <a:cubicBezTo>
                    <a:pt x="4604" y="18394"/>
                    <a:pt x="4609" y="18411"/>
                    <a:pt x="4615" y="18420"/>
                  </a:cubicBezTo>
                  <a:lnTo>
                    <a:pt x="4676" y="18417"/>
                  </a:lnTo>
                  <a:lnTo>
                    <a:pt x="4813" y="19369"/>
                  </a:lnTo>
                  <a:cubicBezTo>
                    <a:pt x="4889" y="19891"/>
                    <a:pt x="5018" y="20606"/>
                    <a:pt x="5099" y="20958"/>
                  </a:cubicBezTo>
                  <a:lnTo>
                    <a:pt x="5244" y="21599"/>
                  </a:lnTo>
                  <a:lnTo>
                    <a:pt x="5776" y="21512"/>
                  </a:lnTo>
                  <a:cubicBezTo>
                    <a:pt x="5958" y="21481"/>
                    <a:pt x="6124" y="21431"/>
                    <a:pt x="6238" y="21381"/>
                  </a:cubicBezTo>
                  <a:cubicBezTo>
                    <a:pt x="6277" y="21360"/>
                    <a:pt x="6319" y="21341"/>
                    <a:pt x="6349" y="21318"/>
                  </a:cubicBezTo>
                  <a:cubicBezTo>
                    <a:pt x="6358" y="21310"/>
                    <a:pt x="6373" y="21298"/>
                    <a:pt x="6377" y="21291"/>
                  </a:cubicBezTo>
                  <a:cubicBezTo>
                    <a:pt x="6417" y="21220"/>
                    <a:pt x="6457" y="20896"/>
                    <a:pt x="6467" y="20568"/>
                  </a:cubicBezTo>
                  <a:cubicBezTo>
                    <a:pt x="6476" y="20241"/>
                    <a:pt x="6501" y="19942"/>
                    <a:pt x="6523" y="19903"/>
                  </a:cubicBezTo>
                  <a:cubicBezTo>
                    <a:pt x="6544" y="19865"/>
                    <a:pt x="7038" y="19729"/>
                    <a:pt x="7620" y="19601"/>
                  </a:cubicBezTo>
                  <a:cubicBezTo>
                    <a:pt x="8202" y="19473"/>
                    <a:pt x="9246" y="19235"/>
                    <a:pt x="9940" y="19072"/>
                  </a:cubicBezTo>
                  <a:cubicBezTo>
                    <a:pt x="10634" y="18908"/>
                    <a:pt x="11788" y="18647"/>
                    <a:pt x="12505" y="18491"/>
                  </a:cubicBezTo>
                  <a:cubicBezTo>
                    <a:pt x="13221" y="18335"/>
                    <a:pt x="14373" y="18076"/>
                    <a:pt x="15065" y="17913"/>
                  </a:cubicBezTo>
                  <a:cubicBezTo>
                    <a:pt x="16299" y="17623"/>
                    <a:pt x="16326" y="17622"/>
                    <a:pt x="16490" y="17894"/>
                  </a:cubicBezTo>
                  <a:cubicBezTo>
                    <a:pt x="16582" y="18046"/>
                    <a:pt x="16730" y="18195"/>
                    <a:pt x="16820" y="18226"/>
                  </a:cubicBezTo>
                  <a:cubicBezTo>
                    <a:pt x="16913" y="18259"/>
                    <a:pt x="16977" y="18388"/>
                    <a:pt x="16971" y="18532"/>
                  </a:cubicBezTo>
                  <a:cubicBezTo>
                    <a:pt x="16965" y="18669"/>
                    <a:pt x="16983" y="18783"/>
                    <a:pt x="17012" y="18783"/>
                  </a:cubicBezTo>
                  <a:cubicBezTo>
                    <a:pt x="17012" y="18783"/>
                    <a:pt x="17013" y="18783"/>
                    <a:pt x="17013" y="18783"/>
                  </a:cubicBezTo>
                  <a:cubicBezTo>
                    <a:pt x="17127" y="18781"/>
                    <a:pt x="20433" y="17903"/>
                    <a:pt x="20911" y="17747"/>
                  </a:cubicBezTo>
                  <a:lnTo>
                    <a:pt x="21405" y="17586"/>
                  </a:lnTo>
                  <a:lnTo>
                    <a:pt x="21428" y="16978"/>
                  </a:lnTo>
                  <a:lnTo>
                    <a:pt x="21430" y="16831"/>
                  </a:lnTo>
                  <a:cubicBezTo>
                    <a:pt x="21435" y="16417"/>
                    <a:pt x="21449" y="15916"/>
                    <a:pt x="21460" y="15715"/>
                  </a:cubicBezTo>
                  <a:cubicBezTo>
                    <a:pt x="21470" y="15514"/>
                    <a:pt x="21489" y="14791"/>
                    <a:pt x="21502" y="14110"/>
                  </a:cubicBezTo>
                  <a:lnTo>
                    <a:pt x="21526" y="12869"/>
                  </a:lnTo>
                  <a:lnTo>
                    <a:pt x="20964" y="12103"/>
                  </a:lnTo>
                  <a:cubicBezTo>
                    <a:pt x="20472" y="11430"/>
                    <a:pt x="20354" y="11334"/>
                    <a:pt x="20019" y="11331"/>
                  </a:cubicBezTo>
                  <a:cubicBezTo>
                    <a:pt x="19981" y="11331"/>
                    <a:pt x="19954" y="11319"/>
                    <a:pt x="19918" y="11315"/>
                  </a:cubicBezTo>
                  <a:cubicBezTo>
                    <a:pt x="19776" y="11326"/>
                    <a:pt x="19683" y="11304"/>
                    <a:pt x="19643" y="11247"/>
                  </a:cubicBezTo>
                  <a:cubicBezTo>
                    <a:pt x="19616" y="11230"/>
                    <a:pt x="19597" y="11209"/>
                    <a:pt x="19590" y="11190"/>
                  </a:cubicBezTo>
                  <a:cubicBezTo>
                    <a:pt x="19564" y="11114"/>
                    <a:pt x="19751" y="10809"/>
                    <a:pt x="20003" y="10508"/>
                  </a:cubicBezTo>
                  <a:cubicBezTo>
                    <a:pt x="20838" y="9512"/>
                    <a:pt x="21314" y="8077"/>
                    <a:pt x="21514" y="5944"/>
                  </a:cubicBezTo>
                  <a:cubicBezTo>
                    <a:pt x="21540" y="5669"/>
                    <a:pt x="21552" y="5400"/>
                    <a:pt x="21555" y="5140"/>
                  </a:cubicBezTo>
                  <a:cubicBezTo>
                    <a:pt x="21545" y="4387"/>
                    <a:pt x="21454" y="3646"/>
                    <a:pt x="21272" y="2964"/>
                  </a:cubicBezTo>
                  <a:cubicBezTo>
                    <a:pt x="21272" y="2962"/>
                    <a:pt x="21271" y="2960"/>
                    <a:pt x="21271" y="2959"/>
                  </a:cubicBezTo>
                  <a:cubicBezTo>
                    <a:pt x="21233" y="2828"/>
                    <a:pt x="21192" y="2700"/>
                    <a:pt x="21147" y="2571"/>
                  </a:cubicBezTo>
                  <a:cubicBezTo>
                    <a:pt x="20894" y="1851"/>
                    <a:pt x="20481" y="1231"/>
                    <a:pt x="19995" y="777"/>
                  </a:cubicBezTo>
                  <a:cubicBezTo>
                    <a:pt x="19917" y="708"/>
                    <a:pt x="19832" y="637"/>
                    <a:pt x="19744" y="567"/>
                  </a:cubicBezTo>
                  <a:cubicBezTo>
                    <a:pt x="19693" y="528"/>
                    <a:pt x="19644" y="483"/>
                    <a:pt x="19592" y="448"/>
                  </a:cubicBezTo>
                  <a:cubicBezTo>
                    <a:pt x="19571" y="432"/>
                    <a:pt x="19555" y="424"/>
                    <a:pt x="19536" y="409"/>
                  </a:cubicBezTo>
                  <a:cubicBezTo>
                    <a:pt x="19168" y="169"/>
                    <a:pt x="18777" y="26"/>
                    <a:pt x="18390" y="3"/>
                  </a:cubicBezTo>
                  <a:cubicBezTo>
                    <a:pt x="18366" y="3"/>
                    <a:pt x="18352" y="1"/>
                    <a:pt x="18327" y="0"/>
                  </a:cubicBezTo>
                  <a:close/>
                </a:path>
              </a:pathLst>
            </a:custGeom>
            <a:ln w="12700" cap="flat">
              <a:noFill/>
              <a:miter lim="400000"/>
            </a:ln>
            <a:effectLst/>
          </p:spPr>
        </p:pic>
        <p:sp>
          <p:nvSpPr>
            <p:cNvPr id="839" name="How much pressure?"/>
            <p:cNvSpPr txBox="1"/>
            <p:nvPr/>
          </p:nvSpPr>
          <p:spPr>
            <a:xfrm>
              <a:off x="163420" y="3268640"/>
              <a:ext cx="6145974" cy="1043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4200">
                  <a:solidFill>
                    <a:srgbClr val="FFFFFF"/>
                  </a:solidFill>
                  <a:latin typeface="Papyrus"/>
                  <a:ea typeface="Papyrus"/>
                  <a:cs typeface="Papyrus"/>
                  <a:sym typeface="Papyrus"/>
                </a:defRPr>
              </a:lvl1pPr>
            </a:lstStyle>
            <a:p>
              <a:pPr/>
              <a:r>
                <a:t>How much pressure?</a:t>
              </a:r>
            </a:p>
          </p:txBody>
        </p:sp>
      </p:grpSp>
      <p:grpSp>
        <p:nvGrpSpPr>
          <p:cNvPr id="846" name="Group"/>
          <p:cNvGrpSpPr/>
          <p:nvPr/>
        </p:nvGrpSpPr>
        <p:grpSpPr>
          <a:xfrm>
            <a:off x="17477069" y="238234"/>
            <a:ext cx="4976755" cy="5182174"/>
            <a:chOff x="0" y="-2"/>
            <a:chExt cx="4976753" cy="5182173"/>
          </a:xfrm>
        </p:grpSpPr>
        <p:grpSp>
          <p:nvGrpSpPr>
            <p:cNvPr id="844" name="Group"/>
            <p:cNvGrpSpPr/>
            <p:nvPr/>
          </p:nvGrpSpPr>
          <p:grpSpPr>
            <a:xfrm>
              <a:off x="770817" y="-3"/>
              <a:ext cx="3435120" cy="4098517"/>
              <a:chOff x="0" y="-2"/>
              <a:chExt cx="3435118" cy="4098515"/>
            </a:xfrm>
          </p:grpSpPr>
          <p:pic>
            <p:nvPicPr>
              <p:cNvPr id="841" name="office-elevators-demographics-stress-facilities-office_design-aton1270_low.jpg" descr="office-elevators-demographics-stress-facilities-office_design-aton1270_low.jpg"/>
              <p:cNvPicPr>
                <a:picLocks noChangeAspect="1"/>
              </p:cNvPicPr>
              <p:nvPr/>
            </p:nvPicPr>
            <p:blipFill>
              <a:blip r:embed="rId7">
                <a:extLst/>
              </a:blip>
              <a:srcRect l="1668" t="1408" r="0" b="15926"/>
              <a:stretch>
                <a:fillRect/>
              </a:stretch>
            </p:blipFill>
            <p:spPr>
              <a:xfrm>
                <a:off x="28558" y="-3"/>
                <a:ext cx="3377807" cy="3723485"/>
              </a:xfrm>
              <a:custGeom>
                <a:avLst/>
                <a:gdLst/>
                <a:ahLst/>
                <a:cxnLst>
                  <a:cxn ang="0">
                    <a:pos x="wd2" y="hd2"/>
                  </a:cxn>
                  <a:cxn ang="5400000">
                    <a:pos x="wd2" y="hd2"/>
                  </a:cxn>
                  <a:cxn ang="10800000">
                    <a:pos x="wd2" y="hd2"/>
                  </a:cxn>
                  <a:cxn ang="16200000">
                    <a:pos x="wd2" y="hd2"/>
                  </a:cxn>
                </a:cxnLst>
                <a:rect l="0" t="0" r="r" b="b"/>
                <a:pathLst>
                  <a:path w="21480" h="21598" fill="norm" stroke="1" extrusionOk="0">
                    <a:moveTo>
                      <a:pt x="19047" y="0"/>
                    </a:moveTo>
                    <a:cubicBezTo>
                      <a:pt x="18997" y="1"/>
                      <a:pt x="18944" y="31"/>
                      <a:pt x="18898" y="99"/>
                    </a:cubicBezTo>
                    <a:cubicBezTo>
                      <a:pt x="18845" y="179"/>
                      <a:pt x="18589" y="224"/>
                      <a:pt x="18330" y="198"/>
                    </a:cubicBezTo>
                    <a:cubicBezTo>
                      <a:pt x="18071" y="172"/>
                      <a:pt x="17595" y="286"/>
                      <a:pt x="17271" y="454"/>
                    </a:cubicBezTo>
                    <a:cubicBezTo>
                      <a:pt x="16946" y="621"/>
                      <a:pt x="16633" y="717"/>
                      <a:pt x="16577" y="665"/>
                    </a:cubicBezTo>
                    <a:cubicBezTo>
                      <a:pt x="16520" y="614"/>
                      <a:pt x="16368" y="652"/>
                      <a:pt x="16238" y="751"/>
                    </a:cubicBezTo>
                    <a:cubicBezTo>
                      <a:pt x="16109" y="849"/>
                      <a:pt x="15723" y="962"/>
                      <a:pt x="15383" y="999"/>
                    </a:cubicBezTo>
                    <a:cubicBezTo>
                      <a:pt x="15042" y="1037"/>
                      <a:pt x="14537" y="1150"/>
                      <a:pt x="14260" y="1252"/>
                    </a:cubicBezTo>
                    <a:cubicBezTo>
                      <a:pt x="13983" y="1355"/>
                      <a:pt x="13652" y="1439"/>
                      <a:pt x="13523" y="1439"/>
                    </a:cubicBezTo>
                    <a:cubicBezTo>
                      <a:pt x="13394" y="1439"/>
                      <a:pt x="13195" y="1539"/>
                      <a:pt x="13084" y="1662"/>
                    </a:cubicBezTo>
                    <a:cubicBezTo>
                      <a:pt x="12973" y="1785"/>
                      <a:pt x="12691" y="1853"/>
                      <a:pt x="12458" y="1812"/>
                    </a:cubicBezTo>
                    <a:cubicBezTo>
                      <a:pt x="11953" y="1723"/>
                      <a:pt x="11348" y="2357"/>
                      <a:pt x="11635" y="2675"/>
                    </a:cubicBezTo>
                    <a:cubicBezTo>
                      <a:pt x="11843" y="2905"/>
                      <a:pt x="11684" y="3083"/>
                      <a:pt x="11267" y="3083"/>
                    </a:cubicBezTo>
                    <a:cubicBezTo>
                      <a:pt x="10682" y="3083"/>
                      <a:pt x="10552" y="3514"/>
                      <a:pt x="10452" y="5815"/>
                    </a:cubicBezTo>
                    <a:cubicBezTo>
                      <a:pt x="10333" y="8549"/>
                      <a:pt x="10310" y="8649"/>
                      <a:pt x="9864" y="8278"/>
                    </a:cubicBezTo>
                    <a:cubicBezTo>
                      <a:pt x="9452" y="7937"/>
                      <a:pt x="8978" y="8087"/>
                      <a:pt x="8836" y="8605"/>
                    </a:cubicBezTo>
                    <a:cubicBezTo>
                      <a:pt x="8686" y="9155"/>
                      <a:pt x="8871" y="9713"/>
                      <a:pt x="9394" y="10283"/>
                    </a:cubicBezTo>
                    <a:cubicBezTo>
                      <a:pt x="9799" y="10725"/>
                      <a:pt x="9841" y="10913"/>
                      <a:pt x="9841" y="12240"/>
                    </a:cubicBezTo>
                    <a:cubicBezTo>
                      <a:pt x="9841" y="13048"/>
                      <a:pt x="9788" y="13759"/>
                      <a:pt x="9722" y="13819"/>
                    </a:cubicBezTo>
                    <a:cubicBezTo>
                      <a:pt x="9656" y="13880"/>
                      <a:pt x="9402" y="13808"/>
                      <a:pt x="9157" y="13661"/>
                    </a:cubicBezTo>
                    <a:cubicBezTo>
                      <a:pt x="8904" y="13508"/>
                      <a:pt x="8301" y="13384"/>
                      <a:pt x="7761" y="13373"/>
                    </a:cubicBezTo>
                    <a:cubicBezTo>
                      <a:pt x="6427" y="13344"/>
                      <a:pt x="6272" y="13576"/>
                      <a:pt x="6265" y="15608"/>
                    </a:cubicBezTo>
                    <a:lnTo>
                      <a:pt x="6260" y="17206"/>
                    </a:lnTo>
                    <a:lnTo>
                      <a:pt x="6820" y="17470"/>
                    </a:lnTo>
                    <a:cubicBezTo>
                      <a:pt x="7193" y="17647"/>
                      <a:pt x="7626" y="17708"/>
                      <a:pt x="8117" y="17650"/>
                    </a:cubicBezTo>
                    <a:cubicBezTo>
                      <a:pt x="8523" y="17602"/>
                      <a:pt x="9057" y="17540"/>
                      <a:pt x="9303" y="17512"/>
                    </a:cubicBezTo>
                    <a:cubicBezTo>
                      <a:pt x="9665" y="17471"/>
                      <a:pt x="9753" y="17533"/>
                      <a:pt x="9753" y="17832"/>
                    </a:cubicBezTo>
                    <a:cubicBezTo>
                      <a:pt x="9753" y="18286"/>
                      <a:pt x="10696" y="18859"/>
                      <a:pt x="11446" y="18859"/>
                    </a:cubicBezTo>
                    <a:cubicBezTo>
                      <a:pt x="12006" y="18859"/>
                      <a:pt x="12240" y="19073"/>
                      <a:pt x="12251" y="19598"/>
                    </a:cubicBezTo>
                    <a:cubicBezTo>
                      <a:pt x="12255" y="19813"/>
                      <a:pt x="12382" y="19927"/>
                      <a:pt x="12617" y="19931"/>
                    </a:cubicBezTo>
                    <a:cubicBezTo>
                      <a:pt x="13293" y="19943"/>
                      <a:pt x="13422" y="20155"/>
                      <a:pt x="13422" y="21248"/>
                    </a:cubicBezTo>
                    <a:lnTo>
                      <a:pt x="13422" y="21598"/>
                    </a:lnTo>
                    <a:lnTo>
                      <a:pt x="21480" y="21598"/>
                    </a:lnTo>
                    <a:lnTo>
                      <a:pt x="21480" y="19929"/>
                    </a:lnTo>
                    <a:lnTo>
                      <a:pt x="21480" y="17558"/>
                    </a:lnTo>
                    <a:lnTo>
                      <a:pt x="20359" y="17510"/>
                    </a:lnTo>
                    <a:lnTo>
                      <a:pt x="19242" y="17461"/>
                    </a:lnTo>
                    <a:lnTo>
                      <a:pt x="19136" y="16476"/>
                    </a:lnTo>
                    <a:cubicBezTo>
                      <a:pt x="19078" y="15934"/>
                      <a:pt x="19093" y="15415"/>
                      <a:pt x="19166" y="15325"/>
                    </a:cubicBezTo>
                    <a:cubicBezTo>
                      <a:pt x="19239" y="15235"/>
                      <a:pt x="19299" y="14568"/>
                      <a:pt x="19300" y="13845"/>
                    </a:cubicBezTo>
                    <a:cubicBezTo>
                      <a:pt x="19301" y="13122"/>
                      <a:pt x="19339" y="12419"/>
                      <a:pt x="19385" y="12284"/>
                    </a:cubicBezTo>
                    <a:cubicBezTo>
                      <a:pt x="19458" y="12071"/>
                      <a:pt x="19854" y="7275"/>
                      <a:pt x="19963" y="5279"/>
                    </a:cubicBezTo>
                    <a:cubicBezTo>
                      <a:pt x="19984" y="4905"/>
                      <a:pt x="20043" y="4535"/>
                      <a:pt x="20095" y="4457"/>
                    </a:cubicBezTo>
                    <a:cubicBezTo>
                      <a:pt x="20178" y="4331"/>
                      <a:pt x="20468" y="1635"/>
                      <a:pt x="20433" y="1317"/>
                    </a:cubicBezTo>
                    <a:cubicBezTo>
                      <a:pt x="20425" y="1248"/>
                      <a:pt x="20153" y="1157"/>
                      <a:pt x="19830" y="1112"/>
                    </a:cubicBezTo>
                    <a:cubicBezTo>
                      <a:pt x="19315" y="1040"/>
                      <a:pt x="19249" y="973"/>
                      <a:pt x="19297" y="592"/>
                    </a:cubicBezTo>
                    <a:cubicBezTo>
                      <a:pt x="19338" y="265"/>
                      <a:pt x="19198" y="-2"/>
                      <a:pt x="19047" y="0"/>
                    </a:cubicBezTo>
                    <a:close/>
                    <a:moveTo>
                      <a:pt x="6876" y="6315"/>
                    </a:moveTo>
                    <a:cubicBezTo>
                      <a:pt x="6723" y="6307"/>
                      <a:pt x="6572" y="6352"/>
                      <a:pt x="6343" y="6446"/>
                    </a:cubicBezTo>
                    <a:cubicBezTo>
                      <a:pt x="6051" y="6566"/>
                      <a:pt x="5667" y="6709"/>
                      <a:pt x="5488" y="6764"/>
                    </a:cubicBezTo>
                    <a:cubicBezTo>
                      <a:pt x="5255" y="6834"/>
                      <a:pt x="5176" y="6992"/>
                      <a:pt x="5218" y="7314"/>
                    </a:cubicBezTo>
                    <a:cubicBezTo>
                      <a:pt x="5269" y="7721"/>
                      <a:pt x="5197" y="7787"/>
                      <a:pt x="4470" y="7993"/>
                    </a:cubicBezTo>
                    <a:cubicBezTo>
                      <a:pt x="2993" y="8411"/>
                      <a:pt x="2874" y="8487"/>
                      <a:pt x="2411" y="9326"/>
                    </a:cubicBezTo>
                    <a:cubicBezTo>
                      <a:pt x="2158" y="9784"/>
                      <a:pt x="1967" y="10250"/>
                      <a:pt x="1987" y="10359"/>
                    </a:cubicBezTo>
                    <a:cubicBezTo>
                      <a:pt x="2028" y="10575"/>
                      <a:pt x="1888" y="10894"/>
                      <a:pt x="922" y="12779"/>
                    </a:cubicBezTo>
                    <a:cubicBezTo>
                      <a:pt x="575" y="13457"/>
                      <a:pt x="278" y="14048"/>
                      <a:pt x="261" y="14093"/>
                    </a:cubicBezTo>
                    <a:cubicBezTo>
                      <a:pt x="245" y="14138"/>
                      <a:pt x="172" y="14294"/>
                      <a:pt x="102" y="14439"/>
                    </a:cubicBezTo>
                    <a:cubicBezTo>
                      <a:pt x="-120" y="14896"/>
                      <a:pt x="53" y="16810"/>
                      <a:pt x="311" y="16761"/>
                    </a:cubicBezTo>
                    <a:cubicBezTo>
                      <a:pt x="665" y="16695"/>
                      <a:pt x="760" y="17127"/>
                      <a:pt x="569" y="17949"/>
                    </a:cubicBezTo>
                    <a:cubicBezTo>
                      <a:pt x="422" y="18580"/>
                      <a:pt x="439" y="18724"/>
                      <a:pt x="685" y="18856"/>
                    </a:cubicBezTo>
                    <a:cubicBezTo>
                      <a:pt x="1097" y="19077"/>
                      <a:pt x="2031" y="19059"/>
                      <a:pt x="2285" y="18826"/>
                    </a:cubicBezTo>
                    <a:cubicBezTo>
                      <a:pt x="2406" y="18715"/>
                      <a:pt x="2871" y="18648"/>
                      <a:pt x="3363" y="18672"/>
                    </a:cubicBezTo>
                    <a:cubicBezTo>
                      <a:pt x="4378" y="18722"/>
                      <a:pt x="4862" y="18401"/>
                      <a:pt x="4354" y="18016"/>
                    </a:cubicBezTo>
                    <a:cubicBezTo>
                      <a:pt x="4190" y="17891"/>
                      <a:pt x="3845" y="17790"/>
                      <a:pt x="3590" y="17790"/>
                    </a:cubicBezTo>
                    <a:cubicBezTo>
                      <a:pt x="2953" y="17790"/>
                      <a:pt x="2941" y="17188"/>
                      <a:pt x="3575" y="17051"/>
                    </a:cubicBezTo>
                    <a:cubicBezTo>
                      <a:pt x="4004" y="16959"/>
                      <a:pt x="4025" y="16897"/>
                      <a:pt x="4074" y="15525"/>
                    </a:cubicBezTo>
                    <a:cubicBezTo>
                      <a:pt x="4121" y="14247"/>
                      <a:pt x="4167" y="14076"/>
                      <a:pt x="4521" y="13895"/>
                    </a:cubicBezTo>
                    <a:cubicBezTo>
                      <a:pt x="4739" y="13784"/>
                      <a:pt x="4979" y="13710"/>
                      <a:pt x="5056" y="13730"/>
                    </a:cubicBezTo>
                    <a:cubicBezTo>
                      <a:pt x="5133" y="13750"/>
                      <a:pt x="5246" y="13650"/>
                      <a:pt x="5306" y="13506"/>
                    </a:cubicBezTo>
                    <a:cubicBezTo>
                      <a:pt x="5432" y="13204"/>
                      <a:pt x="6206" y="12873"/>
                      <a:pt x="6666" y="12926"/>
                    </a:cubicBezTo>
                    <a:cubicBezTo>
                      <a:pt x="6841" y="12946"/>
                      <a:pt x="6969" y="12903"/>
                      <a:pt x="6951" y="12829"/>
                    </a:cubicBezTo>
                    <a:cubicBezTo>
                      <a:pt x="6933" y="12756"/>
                      <a:pt x="6985" y="12557"/>
                      <a:pt x="7065" y="12387"/>
                    </a:cubicBezTo>
                    <a:cubicBezTo>
                      <a:pt x="7173" y="12158"/>
                      <a:pt x="7102" y="12002"/>
                      <a:pt x="6785" y="11782"/>
                    </a:cubicBezTo>
                    <a:cubicBezTo>
                      <a:pt x="6550" y="11620"/>
                      <a:pt x="6275" y="11502"/>
                      <a:pt x="6174" y="11517"/>
                    </a:cubicBezTo>
                    <a:cubicBezTo>
                      <a:pt x="5929" y="11556"/>
                      <a:pt x="6043" y="9698"/>
                      <a:pt x="6318" y="9169"/>
                    </a:cubicBezTo>
                    <a:cubicBezTo>
                      <a:pt x="6440" y="8935"/>
                      <a:pt x="6773" y="8698"/>
                      <a:pt x="7110" y="8610"/>
                    </a:cubicBezTo>
                    <a:cubicBezTo>
                      <a:pt x="7430" y="8526"/>
                      <a:pt x="7693" y="8399"/>
                      <a:pt x="7693" y="8329"/>
                    </a:cubicBezTo>
                    <a:cubicBezTo>
                      <a:pt x="7693" y="8259"/>
                      <a:pt x="7891" y="7985"/>
                      <a:pt x="8135" y="7719"/>
                    </a:cubicBezTo>
                    <a:cubicBezTo>
                      <a:pt x="8631" y="7178"/>
                      <a:pt x="8579" y="7087"/>
                      <a:pt x="7418" y="6501"/>
                    </a:cubicBezTo>
                    <a:cubicBezTo>
                      <a:pt x="7184" y="6383"/>
                      <a:pt x="7028" y="6323"/>
                      <a:pt x="6876" y="6315"/>
                    </a:cubicBezTo>
                    <a:close/>
                    <a:moveTo>
                      <a:pt x="7108" y="19250"/>
                    </a:moveTo>
                    <a:cubicBezTo>
                      <a:pt x="6990" y="19225"/>
                      <a:pt x="6867" y="19254"/>
                      <a:pt x="6689" y="19328"/>
                    </a:cubicBezTo>
                    <a:cubicBezTo>
                      <a:pt x="6199" y="19533"/>
                      <a:pt x="6135" y="19764"/>
                      <a:pt x="6532" y="19904"/>
                    </a:cubicBezTo>
                    <a:cubicBezTo>
                      <a:pt x="6724" y="19971"/>
                      <a:pt x="6773" y="20124"/>
                      <a:pt x="6694" y="20415"/>
                    </a:cubicBezTo>
                    <a:cubicBezTo>
                      <a:pt x="6603" y="20748"/>
                      <a:pt x="6644" y="20829"/>
                      <a:pt x="6916" y="20829"/>
                    </a:cubicBezTo>
                    <a:cubicBezTo>
                      <a:pt x="7102" y="20829"/>
                      <a:pt x="7437" y="20713"/>
                      <a:pt x="7660" y="20569"/>
                    </a:cubicBezTo>
                    <a:cubicBezTo>
                      <a:pt x="7983" y="20362"/>
                      <a:pt x="8023" y="20258"/>
                      <a:pt x="7857" y="20074"/>
                    </a:cubicBezTo>
                    <a:cubicBezTo>
                      <a:pt x="7742" y="19947"/>
                      <a:pt x="7700" y="19844"/>
                      <a:pt x="7761" y="19844"/>
                    </a:cubicBezTo>
                    <a:cubicBezTo>
                      <a:pt x="7823" y="19844"/>
                      <a:pt x="7702" y="19687"/>
                      <a:pt x="7494" y="19496"/>
                    </a:cubicBezTo>
                    <a:cubicBezTo>
                      <a:pt x="7337" y="19352"/>
                      <a:pt x="7225" y="19274"/>
                      <a:pt x="7108" y="19250"/>
                    </a:cubicBezTo>
                    <a:close/>
                  </a:path>
                </a:pathLst>
              </a:custGeom>
              <a:ln w="12700" cap="flat">
                <a:noFill/>
                <a:miter lim="400000"/>
              </a:ln>
              <a:effectLst/>
            </p:spPr>
          </p:pic>
          <p:pic>
            <p:nvPicPr>
              <p:cNvPr id="842" name="office-elevators-demographics-stress-facilities-office_design-aton1270_low.jpg" descr="office-elevators-demographics-stress-facilities-office_design-aton1270_low.jpg"/>
              <p:cNvPicPr>
                <a:picLocks noChangeAspect="1"/>
              </p:cNvPicPr>
              <p:nvPr/>
            </p:nvPicPr>
            <p:blipFill>
              <a:blip r:embed="rId7">
                <a:extLst/>
              </a:blip>
              <a:srcRect l="0" t="91076" r="0" b="0"/>
              <a:stretch>
                <a:fillRect/>
              </a:stretch>
            </p:blipFill>
            <p:spPr>
              <a:xfrm>
                <a:off x="0" y="3696589"/>
                <a:ext cx="3435119" cy="401925"/>
              </a:xfrm>
              <a:prstGeom prst="rect">
                <a:avLst/>
              </a:prstGeom>
              <a:ln w="12700" cap="flat">
                <a:noFill/>
                <a:miter lim="400000"/>
              </a:ln>
              <a:effectLst/>
            </p:spPr>
          </p:pic>
          <p:sp>
            <p:nvSpPr>
              <p:cNvPr id="843" name="Rectangle"/>
              <p:cNvSpPr/>
              <p:nvPr/>
            </p:nvSpPr>
            <p:spPr>
              <a:xfrm>
                <a:off x="992788" y="3245782"/>
                <a:ext cx="458546" cy="501938"/>
              </a:xfrm>
              <a:prstGeom prst="rect">
                <a:avLst/>
              </a:prstGeom>
              <a:solidFill>
                <a:srgbClr val="000000"/>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845" name="How dense?"/>
            <p:cNvSpPr txBox="1"/>
            <p:nvPr/>
          </p:nvSpPr>
          <p:spPr>
            <a:xfrm>
              <a:off x="0" y="4138227"/>
              <a:ext cx="4976754" cy="10439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4200">
                  <a:solidFill>
                    <a:srgbClr val="FFFFFF"/>
                  </a:solidFill>
                  <a:latin typeface="Papyrus"/>
                  <a:ea typeface="Papyrus"/>
                  <a:cs typeface="Papyrus"/>
                  <a:sym typeface="Papyrus"/>
                </a:defRPr>
              </a:lvl1pPr>
            </a:lstStyle>
            <a:p>
              <a:pPr/>
              <a:r>
                <a:t>How dense?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826"/>
                                        </p:tgtEl>
                                        <p:attrNameLst>
                                          <p:attrName>style.opacity</p:attrName>
                                        </p:attrNameLst>
                                      </p:cBhvr>
                                      <p:to>
                                        <p:strVal val="0.50"/>
                                      </p:to>
                                    </p:set>
                                    <p:animEffect filter="image" prLst="opacity: 0.50; ">
                                      <p:cBhvr>
                                        <p:cTn id="7" dur="indefinite" fill="hold"/>
                                        <p:tgtEl>
                                          <p:spTgt spid="826"/>
                                        </p:tgtEl>
                                      </p:cBhvr>
                                    </p:animEffect>
                                  </p:childTnLst>
                                </p:cTn>
                              </p:par>
                            </p:childTnLst>
                          </p:cTn>
                        </p:par>
                        <p:par>
                          <p:cTn id="8" fill="hold">
                            <p:stCondLst>
                              <p:cond delay="500"/>
                            </p:stCondLst>
                            <p:childTnLst>
                              <p:par>
                                <p:cTn id="9" presetClass="entr" nodeType="afterEffect" presetSubtype="0" presetID="1" grpId="2" fill="hold">
                                  <p:stCondLst>
                                    <p:cond delay="1000"/>
                                  </p:stCondLst>
                                  <p:iterate type="el" backwards="0">
                                    <p:tmAbs val="0"/>
                                  </p:iterate>
                                  <p:childTnLst>
                                    <p:set>
                                      <p:cBhvr>
                                        <p:cTn id="10" fill="hold"/>
                                        <p:tgtEl>
                                          <p:spTgt spid="834"/>
                                        </p:tgtEl>
                                        <p:attrNameLst>
                                          <p:attrName>style.visibility</p:attrName>
                                        </p:attrNameLst>
                                      </p:cBhvr>
                                      <p:to>
                                        <p:strVal val="visible"/>
                                      </p:to>
                                    </p:set>
                                  </p:childTnLst>
                                </p:cTn>
                              </p:par>
                            </p:childTnLst>
                          </p:cTn>
                        </p:par>
                        <p:par>
                          <p:cTn id="11" fill="hold">
                            <p:stCondLst>
                              <p:cond delay="1500"/>
                            </p:stCondLst>
                            <p:childTnLst>
                              <p:par>
                                <p:cTn id="12" presetClass="entr" nodeType="afterEffect" presetSubtype="0" presetID="1" grpId="3" fill="hold">
                                  <p:stCondLst>
                                    <p:cond delay="1000"/>
                                  </p:stCondLst>
                                  <p:iterate type="el" backwards="0">
                                    <p:tmAbs val="0"/>
                                  </p:iterate>
                                  <p:childTnLst>
                                    <p:set>
                                      <p:cBhvr>
                                        <p:cTn id="13" fill="hold"/>
                                        <p:tgtEl>
                                          <p:spTgt spid="846"/>
                                        </p:tgtEl>
                                        <p:attrNameLst>
                                          <p:attrName>style.visibility</p:attrName>
                                        </p:attrNameLst>
                                      </p:cBhvr>
                                      <p:to>
                                        <p:strVal val="visible"/>
                                      </p:to>
                                    </p:set>
                                  </p:childTnLst>
                                </p:cTn>
                              </p:par>
                            </p:childTnLst>
                          </p:cTn>
                        </p:par>
                        <p:par>
                          <p:cTn id="14" fill="hold">
                            <p:stCondLst>
                              <p:cond delay="2500"/>
                            </p:stCondLst>
                            <p:childTnLst>
                              <p:par>
                                <p:cTn id="15" presetClass="entr" nodeType="afterEffect" presetSubtype="0" presetID="1" grpId="4" fill="hold">
                                  <p:stCondLst>
                                    <p:cond delay="1000"/>
                                  </p:stCondLst>
                                  <p:iterate type="el" backwards="0">
                                    <p:tmAbs val="0"/>
                                  </p:iterate>
                                  <p:childTnLst>
                                    <p:set>
                                      <p:cBhvr>
                                        <p:cTn id="16" fill="hold"/>
                                        <p:tgtEl>
                                          <p:spTgt spid="837"/>
                                        </p:tgtEl>
                                        <p:attrNameLst>
                                          <p:attrName>style.visibility</p:attrName>
                                        </p:attrNameLst>
                                      </p:cBhvr>
                                      <p:to>
                                        <p:strVal val="visible"/>
                                      </p:to>
                                    </p:set>
                                  </p:childTnLst>
                                </p:cTn>
                              </p:par>
                            </p:childTnLst>
                          </p:cTn>
                        </p:par>
                        <p:par>
                          <p:cTn id="17" fill="hold">
                            <p:stCondLst>
                              <p:cond delay="3500"/>
                            </p:stCondLst>
                            <p:childTnLst>
                              <p:par>
                                <p:cTn id="18" presetClass="entr" nodeType="afterEffect" presetSubtype="0" presetID="1" grpId="5" fill="hold">
                                  <p:stCondLst>
                                    <p:cond delay="1000"/>
                                  </p:stCondLst>
                                  <p:iterate type="el" backwards="0">
                                    <p:tmAbs val="0"/>
                                  </p:iterate>
                                  <p:childTnLst>
                                    <p:set>
                                      <p:cBhvr>
                                        <p:cTn id="19" fill="hold"/>
                                        <p:tgtEl>
                                          <p:spTgt spid="8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0" grpId="5"/>
      <p:bldP build="whole" bldLvl="1" animBg="1" rev="0" advAuto="0" spid="826" grpId="1"/>
      <p:bldP build="whole" bldLvl="1" animBg="1" rev="0" advAuto="0" spid="837" grpId="4"/>
      <p:bldP build="whole" bldLvl="1" animBg="1" rev="0" advAuto="0" spid="834" grpId="2"/>
      <p:bldP build="whole" bldLvl="1" animBg="1" rev="0" advAuto="0" spid="846" grpId="3"/>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Slide Number"/>
          <p:cNvSpPr txBox="1"/>
          <p:nvPr>
            <p:ph type="sldNum" sz="quarter" idx="2"/>
          </p:nvPr>
        </p:nvSpPr>
        <p:spPr>
          <a:xfrm>
            <a:off x="11830050" y="13122019"/>
            <a:ext cx="520701" cy="554237"/>
          </a:xfrm>
          <a:prstGeom prst="rect">
            <a:avLst/>
          </a:prstGeom>
          <a:extLst>
            <a:ext uri="{C572A759-6A51-4108-AA02-DFA0A04FC94B}">
              <ma14:wrappingTextBoxFlag xmlns:ma14="http://schemas.microsoft.com/office/mac/drawingml/2011/main" val="1"/>
            </a:ext>
          </a:extLst>
        </p:spPr>
        <p:txBody>
          <a:bodyPr lIns="50800" tIns="50800" rIns="50800" bIns="50800"/>
          <a:lstStyle/>
          <a:p>
            <a:pPr/>
            <a:fld id="{86CB4B4D-7CA3-9044-876B-883B54F8677D}" type="slidenum"/>
          </a:p>
        </p:txBody>
      </p:sp>
      <p:sp>
        <p:nvSpPr>
          <p:cNvPr id="851" name="Nebular emission lines"/>
          <p:cNvSpPr txBox="1"/>
          <p:nvPr/>
        </p:nvSpPr>
        <p:spPr>
          <a:xfrm>
            <a:off x="5625941" y="638836"/>
            <a:ext cx="12501749"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6600">
                <a:solidFill>
                  <a:schemeClr val="accent3">
                    <a:satOff val="18648"/>
                    <a:lumOff val="5971"/>
                  </a:schemeClr>
                </a:solidFill>
                <a:latin typeface="Papyrus"/>
                <a:ea typeface="Papyrus"/>
                <a:cs typeface="Papyrus"/>
                <a:sym typeface="Papyrus"/>
              </a:defRPr>
            </a:lvl1pPr>
          </a:lstStyle>
          <a:p>
            <a:pPr/>
            <a:r>
              <a:t>Nebular emission lines</a:t>
            </a:r>
          </a:p>
        </p:txBody>
      </p:sp>
      <p:sp>
        <p:nvSpPr>
          <p:cNvPr id="852" name="How much Oxygen?"/>
          <p:cNvSpPr txBox="1"/>
          <p:nvPr/>
        </p:nvSpPr>
        <p:spPr>
          <a:xfrm>
            <a:off x="1987517" y="4531870"/>
            <a:ext cx="4976755" cy="1043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rgbClr val="FFFFFF"/>
                </a:solidFill>
                <a:latin typeface="Papyrus"/>
                <a:ea typeface="Papyrus"/>
                <a:cs typeface="Papyrus"/>
                <a:sym typeface="Papyrus"/>
              </a:defRPr>
            </a:lvl1pPr>
          </a:lstStyle>
          <a:p>
            <a:pPr/>
            <a:r>
              <a:t>How much Oxygen?</a:t>
            </a:r>
          </a:p>
        </p:txBody>
      </p:sp>
      <p:pic>
        <p:nvPicPr>
          <p:cNvPr id="853" name="Line Line" descr="Line Line"/>
          <p:cNvPicPr>
            <a:picLocks noChangeAspect="0"/>
          </p:cNvPicPr>
          <p:nvPr/>
        </p:nvPicPr>
        <p:blipFill>
          <a:blip r:embed="rId3">
            <a:extLst/>
          </a:blip>
          <a:stretch>
            <a:fillRect/>
          </a:stretch>
        </p:blipFill>
        <p:spPr>
          <a:xfrm rot="9353654">
            <a:off x="5698746" y="3272501"/>
            <a:ext cx="4081777" cy="352387"/>
          </a:xfrm>
          <a:prstGeom prst="rect">
            <a:avLst/>
          </a:prstGeom>
        </p:spPr>
      </p:pic>
      <p:sp>
        <p:nvSpPr>
          <p:cNvPr id="855" name="How hot?"/>
          <p:cNvSpPr txBox="1"/>
          <p:nvPr/>
        </p:nvSpPr>
        <p:spPr>
          <a:xfrm>
            <a:off x="2105070" y="8275892"/>
            <a:ext cx="7183721" cy="1043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rgbClr val="FFFFFF"/>
                </a:solidFill>
                <a:latin typeface="Papyrus"/>
                <a:ea typeface="Papyrus"/>
                <a:cs typeface="Papyrus"/>
                <a:sym typeface="Papyrus"/>
              </a:defRPr>
            </a:lvl1pPr>
          </a:lstStyle>
          <a:p>
            <a:pPr/>
            <a:r>
              <a:t>How hot?</a:t>
            </a:r>
          </a:p>
        </p:txBody>
      </p:sp>
      <p:sp>
        <p:nvSpPr>
          <p:cNvPr id="856" name="How fast is the gas moving?"/>
          <p:cNvSpPr txBox="1"/>
          <p:nvPr/>
        </p:nvSpPr>
        <p:spPr>
          <a:xfrm>
            <a:off x="6403624" y="10917802"/>
            <a:ext cx="10213839" cy="1043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rgbClr val="FFFFFF"/>
                </a:solidFill>
                <a:latin typeface="Papyrus"/>
                <a:ea typeface="Papyrus"/>
                <a:cs typeface="Papyrus"/>
                <a:sym typeface="Papyrus"/>
              </a:defRPr>
            </a:lvl1pPr>
          </a:lstStyle>
          <a:p>
            <a:pPr/>
            <a:r>
              <a:t>How fast is the gas moving?</a:t>
            </a:r>
          </a:p>
        </p:txBody>
      </p:sp>
      <p:sp>
        <p:nvSpPr>
          <p:cNvPr id="857" name="How much pressure?"/>
          <p:cNvSpPr txBox="1"/>
          <p:nvPr/>
        </p:nvSpPr>
        <p:spPr>
          <a:xfrm>
            <a:off x="15363944" y="8275892"/>
            <a:ext cx="6145974" cy="1043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rgbClr val="FFFFFF"/>
                </a:solidFill>
                <a:latin typeface="Papyrus"/>
                <a:ea typeface="Papyrus"/>
                <a:cs typeface="Papyrus"/>
                <a:sym typeface="Papyrus"/>
              </a:defRPr>
            </a:lvl1pPr>
          </a:lstStyle>
          <a:p>
            <a:pPr/>
            <a:r>
              <a:t>How much pressure?</a:t>
            </a:r>
          </a:p>
        </p:txBody>
      </p:sp>
      <p:sp>
        <p:nvSpPr>
          <p:cNvPr id="858" name="How dense?"/>
          <p:cNvSpPr txBox="1"/>
          <p:nvPr/>
        </p:nvSpPr>
        <p:spPr>
          <a:xfrm>
            <a:off x="17312644" y="4531870"/>
            <a:ext cx="4976754" cy="1043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rgbClr val="FFFFFF"/>
                </a:solidFill>
                <a:latin typeface="Papyrus"/>
                <a:ea typeface="Papyrus"/>
                <a:cs typeface="Papyrus"/>
                <a:sym typeface="Papyrus"/>
              </a:defRPr>
            </a:lvl1pPr>
          </a:lstStyle>
          <a:p>
            <a:pPr/>
            <a:r>
              <a:t>How dense?</a:t>
            </a:r>
          </a:p>
        </p:txBody>
      </p:sp>
      <p:pic>
        <p:nvPicPr>
          <p:cNvPr id="859" name="Line Line" descr="Line Line"/>
          <p:cNvPicPr>
            <a:picLocks noChangeAspect="0"/>
          </p:cNvPicPr>
          <p:nvPr/>
        </p:nvPicPr>
        <p:blipFill>
          <a:blip r:embed="rId4">
            <a:extLst/>
          </a:blip>
          <a:stretch>
            <a:fillRect/>
          </a:stretch>
        </p:blipFill>
        <p:spPr>
          <a:xfrm rot="6857768">
            <a:off x="6592027" y="5128253"/>
            <a:ext cx="5395508" cy="364126"/>
          </a:xfrm>
          <a:prstGeom prst="rect">
            <a:avLst/>
          </a:prstGeom>
        </p:spPr>
      </p:pic>
      <p:pic>
        <p:nvPicPr>
          <p:cNvPr id="861" name="Line Line" descr="Line Line"/>
          <p:cNvPicPr>
            <a:picLocks noChangeAspect="0"/>
          </p:cNvPicPr>
          <p:nvPr/>
        </p:nvPicPr>
        <p:blipFill>
          <a:blip r:embed="rId5">
            <a:extLst/>
          </a:blip>
          <a:stretch>
            <a:fillRect/>
          </a:stretch>
        </p:blipFill>
        <p:spPr>
          <a:xfrm rot="5400000">
            <a:off x="8195633" y="6412248"/>
            <a:ext cx="7362043" cy="352235"/>
          </a:xfrm>
          <a:prstGeom prst="rect">
            <a:avLst/>
          </a:prstGeom>
        </p:spPr>
      </p:pic>
      <p:pic>
        <p:nvPicPr>
          <p:cNvPr id="863" name="Line Line" descr="Line Line"/>
          <p:cNvPicPr>
            <a:picLocks noChangeAspect="0"/>
          </p:cNvPicPr>
          <p:nvPr/>
        </p:nvPicPr>
        <p:blipFill>
          <a:blip r:embed="rId6">
            <a:extLst/>
          </a:blip>
          <a:stretch>
            <a:fillRect/>
          </a:stretch>
        </p:blipFill>
        <p:spPr>
          <a:xfrm rot="3986437">
            <a:off x="11937787" y="4878916"/>
            <a:ext cx="5285943" cy="357815"/>
          </a:xfrm>
          <a:prstGeom prst="rect">
            <a:avLst/>
          </a:prstGeom>
        </p:spPr>
      </p:pic>
      <p:pic>
        <p:nvPicPr>
          <p:cNvPr id="865" name="Line Line" descr="Line Line"/>
          <p:cNvPicPr>
            <a:picLocks noChangeAspect="0"/>
          </p:cNvPicPr>
          <p:nvPr/>
        </p:nvPicPr>
        <p:blipFill>
          <a:blip r:embed="rId7">
            <a:extLst/>
          </a:blip>
          <a:stretch>
            <a:fillRect/>
          </a:stretch>
        </p:blipFill>
        <p:spPr>
          <a:xfrm rot="1587603">
            <a:off x="14041426" y="3275007"/>
            <a:ext cx="3740973" cy="351770"/>
          </a:xfrm>
          <a:prstGeom prst="rect">
            <a:avLst/>
          </a:prstGeom>
        </p:spPr>
      </p:pic>
      <p:sp>
        <p:nvSpPr>
          <p:cNvPr id="867" name="Emission line diagnostics"/>
          <p:cNvSpPr txBox="1"/>
          <p:nvPr/>
        </p:nvSpPr>
        <p:spPr>
          <a:xfrm rot="16200000">
            <a:off x="7918683" y="5643698"/>
            <a:ext cx="7183721" cy="1043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chemeClr val="accent3">
                    <a:satOff val="18648"/>
                    <a:lumOff val="5971"/>
                  </a:schemeClr>
                </a:solidFill>
                <a:latin typeface="Papyrus"/>
                <a:ea typeface="Papyrus"/>
                <a:cs typeface="Papyrus"/>
                <a:sym typeface="Papyrus"/>
              </a:defRPr>
            </a:lvl1pPr>
          </a:lstStyle>
          <a:p>
            <a:pPr/>
            <a:r>
              <a:t>Emission line diagnostics</a:t>
            </a:r>
          </a:p>
        </p:txBody>
      </p:sp>
      <p:sp>
        <p:nvSpPr>
          <p:cNvPr id="868" name="Metallicity"/>
          <p:cNvSpPr txBox="1"/>
          <p:nvPr/>
        </p:nvSpPr>
        <p:spPr>
          <a:xfrm>
            <a:off x="512644" y="5231127"/>
            <a:ext cx="7183721" cy="10439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chemeClr val="accent3">
                    <a:satOff val="18648"/>
                    <a:lumOff val="5971"/>
                  </a:schemeClr>
                </a:solidFill>
                <a:latin typeface="Papyrus"/>
                <a:ea typeface="Papyrus"/>
                <a:cs typeface="Papyrus"/>
                <a:sym typeface="Papyrus"/>
              </a:defRPr>
            </a:lvl1pPr>
          </a:lstStyle>
          <a:p>
            <a:pPr/>
            <a:r>
              <a:t>Metallicity</a:t>
            </a:r>
          </a:p>
        </p:txBody>
      </p:sp>
      <p:sp>
        <p:nvSpPr>
          <p:cNvPr id="869" name="Electron temperature"/>
          <p:cNvSpPr txBox="1"/>
          <p:nvPr/>
        </p:nvSpPr>
        <p:spPr>
          <a:xfrm>
            <a:off x="2105070" y="9156700"/>
            <a:ext cx="7183721" cy="1043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chemeClr val="accent3">
                    <a:satOff val="18648"/>
                    <a:lumOff val="5971"/>
                  </a:schemeClr>
                </a:solidFill>
                <a:latin typeface="Papyrus"/>
                <a:ea typeface="Papyrus"/>
                <a:cs typeface="Papyrus"/>
                <a:sym typeface="Papyrus"/>
              </a:defRPr>
            </a:lvl1pPr>
          </a:lstStyle>
          <a:p>
            <a:pPr/>
            <a:r>
              <a:t>Electron temperature</a:t>
            </a:r>
          </a:p>
        </p:txBody>
      </p:sp>
      <p:sp>
        <p:nvSpPr>
          <p:cNvPr id="870" name="Outflows"/>
          <p:cNvSpPr txBox="1"/>
          <p:nvPr/>
        </p:nvSpPr>
        <p:spPr>
          <a:xfrm>
            <a:off x="8284955" y="11625897"/>
            <a:ext cx="7183721" cy="1043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chemeClr val="accent3">
                    <a:satOff val="18648"/>
                    <a:lumOff val="5971"/>
                  </a:schemeClr>
                </a:solidFill>
                <a:latin typeface="Papyrus"/>
                <a:ea typeface="Papyrus"/>
                <a:cs typeface="Papyrus"/>
                <a:sym typeface="Papyrus"/>
              </a:defRPr>
            </a:lvl1pPr>
          </a:lstStyle>
          <a:p>
            <a:pPr/>
            <a:r>
              <a:t>Outflows</a:t>
            </a:r>
          </a:p>
        </p:txBody>
      </p:sp>
      <p:sp>
        <p:nvSpPr>
          <p:cNvPr id="871" name="ISM Pressure"/>
          <p:cNvSpPr txBox="1"/>
          <p:nvPr/>
        </p:nvSpPr>
        <p:spPr>
          <a:xfrm>
            <a:off x="14845070" y="9156700"/>
            <a:ext cx="7183722" cy="1043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chemeClr val="accent3">
                    <a:satOff val="18648"/>
                    <a:lumOff val="5971"/>
                  </a:schemeClr>
                </a:solidFill>
                <a:latin typeface="Papyrus"/>
                <a:ea typeface="Papyrus"/>
                <a:cs typeface="Papyrus"/>
                <a:sym typeface="Papyrus"/>
              </a:defRPr>
            </a:lvl1pPr>
          </a:lstStyle>
          <a:p>
            <a:pPr/>
            <a:r>
              <a:t>ISM Pressure</a:t>
            </a:r>
          </a:p>
        </p:txBody>
      </p:sp>
      <p:sp>
        <p:nvSpPr>
          <p:cNvPr id="872" name="Electron density"/>
          <p:cNvSpPr txBox="1"/>
          <p:nvPr/>
        </p:nvSpPr>
        <p:spPr>
          <a:xfrm>
            <a:off x="16056945" y="5231127"/>
            <a:ext cx="7183721" cy="10439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4200">
                <a:solidFill>
                  <a:schemeClr val="accent3">
                    <a:satOff val="18648"/>
                    <a:lumOff val="5971"/>
                  </a:schemeClr>
                </a:solidFill>
                <a:latin typeface="Papyrus"/>
                <a:ea typeface="Papyrus"/>
                <a:cs typeface="Papyrus"/>
                <a:sym typeface="Papyrus"/>
              </a:defRPr>
            </a:lvl1pPr>
          </a:lstStyle>
          <a:p>
            <a:pPr/>
            <a:r>
              <a:t>Electron density</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7" name="Examples of emission line diagnostics*"/>
          <p:cNvSpPr txBox="1"/>
          <p:nvPr/>
        </p:nvSpPr>
        <p:spPr>
          <a:xfrm>
            <a:off x="3845941" y="580098"/>
            <a:ext cx="16692118"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Examples of emission line diagnostics*</a:t>
            </a:r>
          </a:p>
        </p:txBody>
      </p:sp>
      <p:grpSp>
        <p:nvGrpSpPr>
          <p:cNvPr id="880" name="Group"/>
          <p:cNvGrpSpPr/>
          <p:nvPr/>
        </p:nvGrpSpPr>
        <p:grpSpPr>
          <a:xfrm>
            <a:off x="1009954" y="2632282"/>
            <a:ext cx="10039813" cy="9732451"/>
            <a:chOff x="0" y="0"/>
            <a:chExt cx="10039812" cy="9732450"/>
          </a:xfrm>
        </p:grpSpPr>
        <p:pic>
          <p:nvPicPr>
            <p:cNvPr id="878" name="Screen Shot 2019-08-30 at 12.17.07 pm.jpg" descr="Screen Shot 2019-08-30 at 12.17.07 pm.jpg"/>
            <p:cNvPicPr>
              <a:picLocks noChangeAspect="1"/>
            </p:cNvPicPr>
            <p:nvPr/>
          </p:nvPicPr>
          <p:blipFill>
            <a:blip r:embed="rId2">
              <a:extLst/>
            </a:blip>
            <a:srcRect l="5219" t="0" r="0" b="3920"/>
            <a:stretch>
              <a:fillRect/>
            </a:stretch>
          </p:blipFill>
          <p:spPr>
            <a:xfrm>
              <a:off x="580910" y="0"/>
              <a:ext cx="9458903" cy="8347651"/>
            </a:xfrm>
            <a:prstGeom prst="rect">
              <a:avLst/>
            </a:prstGeom>
            <a:ln w="12700" cap="flat">
              <a:noFill/>
              <a:miter lim="400000"/>
            </a:ln>
            <a:effectLst/>
          </p:spPr>
        </p:pic>
        <p:sp>
          <p:nvSpPr>
            <p:cNvPr id="879" name="Kewley+2002"/>
            <p:cNvSpPr/>
            <p:nvPr/>
          </p:nvSpPr>
          <p:spPr>
            <a:xfrm>
              <a:off x="0" y="9732450"/>
              <a:ext cx="315982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spAutoFit/>
            </a:bodyPr>
            <a:lstStyle>
              <a:lvl1pPr algn="l" defTabSz="642937">
                <a:defRPr i="1" sz="3000">
                  <a:solidFill>
                    <a:srgbClr val="FFFFFF"/>
                  </a:solidFill>
                  <a:latin typeface="Helvetica"/>
                  <a:ea typeface="Helvetica"/>
                  <a:cs typeface="Helvetica"/>
                  <a:sym typeface="Helvetica"/>
                </a:defRPr>
              </a:lvl1pPr>
            </a:lstStyle>
            <a:p>
              <a:pPr/>
              <a:r>
                <a:t>Kewley+2002</a:t>
              </a:r>
            </a:p>
          </p:txBody>
        </p:sp>
      </p:grpSp>
      <p:sp>
        <p:nvSpPr>
          <p:cNvPr id="881" name="NII/H-alpha flux ratio"/>
          <p:cNvSpPr txBox="1"/>
          <p:nvPr/>
        </p:nvSpPr>
        <p:spPr>
          <a:xfrm rot="16200000">
            <a:off x="-2004459" y="6392862"/>
            <a:ext cx="6247973"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NII/H-alpha flux ratio</a:t>
            </a:r>
          </a:p>
        </p:txBody>
      </p:sp>
      <p:sp>
        <p:nvSpPr>
          <p:cNvPr id="882" name="Oxygen abundance"/>
          <p:cNvSpPr txBox="1"/>
          <p:nvPr/>
        </p:nvSpPr>
        <p:spPr>
          <a:xfrm>
            <a:off x="2921687" y="11009120"/>
            <a:ext cx="6247974"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chemeClr val="accent3">
                    <a:satOff val="18648"/>
                    <a:lumOff val="5971"/>
                  </a:schemeClr>
                </a:solidFill>
                <a:latin typeface="Papyrus"/>
                <a:ea typeface="Papyrus"/>
                <a:cs typeface="Papyrus"/>
                <a:sym typeface="Papyrus"/>
              </a:defRPr>
            </a:lvl1pPr>
          </a:lstStyle>
          <a:p>
            <a:pPr/>
            <a:r>
              <a:t>Oxygen abundance</a:t>
            </a:r>
          </a:p>
        </p:txBody>
      </p:sp>
      <p:grpSp>
        <p:nvGrpSpPr>
          <p:cNvPr id="888" name="Group"/>
          <p:cNvGrpSpPr/>
          <p:nvPr/>
        </p:nvGrpSpPr>
        <p:grpSpPr>
          <a:xfrm>
            <a:off x="11726862" y="3509755"/>
            <a:ext cx="12135468" cy="8441445"/>
            <a:chOff x="0" y="0"/>
            <a:chExt cx="12135467" cy="8441444"/>
          </a:xfrm>
        </p:grpSpPr>
        <p:grpSp>
          <p:nvGrpSpPr>
            <p:cNvPr id="885" name="Group"/>
            <p:cNvGrpSpPr/>
            <p:nvPr/>
          </p:nvGrpSpPr>
          <p:grpSpPr>
            <a:xfrm>
              <a:off x="1052710" y="0"/>
              <a:ext cx="11082758" cy="8441445"/>
              <a:chOff x="0" y="0"/>
              <a:chExt cx="11082756" cy="8441444"/>
            </a:xfrm>
          </p:grpSpPr>
          <p:pic>
            <p:nvPicPr>
              <p:cNvPr id="883" name="PP04_diag.jpg" descr="PP04_diag.jpg"/>
              <p:cNvPicPr>
                <a:picLocks noChangeAspect="1"/>
              </p:cNvPicPr>
              <p:nvPr/>
            </p:nvPicPr>
            <p:blipFill>
              <a:blip r:embed="rId3">
                <a:extLst/>
              </a:blip>
              <a:srcRect l="7243" t="0" r="0" b="9713"/>
              <a:stretch>
                <a:fillRect/>
              </a:stretch>
            </p:blipFill>
            <p:spPr>
              <a:xfrm>
                <a:off x="0" y="0"/>
                <a:ext cx="11082757" cy="6171954"/>
              </a:xfrm>
              <a:prstGeom prst="rect">
                <a:avLst/>
              </a:prstGeom>
              <a:ln w="12700" cap="flat">
                <a:noFill/>
                <a:miter lim="400000"/>
              </a:ln>
              <a:effectLst/>
            </p:spPr>
          </p:pic>
          <p:sp>
            <p:nvSpPr>
              <p:cNvPr id="884" name="Pettini &amp; Pagel 2004"/>
              <p:cNvSpPr/>
              <p:nvPr/>
            </p:nvSpPr>
            <p:spPr>
              <a:xfrm>
                <a:off x="7391214" y="717144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i="1" sz="3000">
                    <a:solidFill>
                      <a:srgbClr val="FFFFFF"/>
                    </a:solidFill>
                    <a:latin typeface="Helvetica"/>
                    <a:ea typeface="Helvetica"/>
                    <a:cs typeface="Helvetica"/>
                    <a:sym typeface="Helvetica"/>
                  </a:defRPr>
                </a:lvl1pPr>
              </a:lstStyle>
              <a:p>
                <a:pPr/>
                <a:r>
                  <a:t>Pettini &amp; Pagel 2004</a:t>
                </a:r>
              </a:p>
            </p:txBody>
          </p:sp>
        </p:grpSp>
        <p:sp>
          <p:nvSpPr>
            <p:cNvPr id="886" name="NII/H-alpha flux ratio"/>
            <p:cNvSpPr txBox="1"/>
            <p:nvPr/>
          </p:nvSpPr>
          <p:spPr>
            <a:xfrm>
              <a:off x="3599484" y="6217014"/>
              <a:ext cx="6247973"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3">
                      <a:satOff val="18648"/>
                      <a:lumOff val="5971"/>
                    </a:schemeClr>
                  </a:solidFill>
                  <a:latin typeface="Papyrus"/>
                  <a:ea typeface="Papyrus"/>
                  <a:cs typeface="Papyrus"/>
                  <a:sym typeface="Papyrus"/>
                </a:defRPr>
              </a:lvl1pPr>
            </a:lstStyle>
            <a:p>
              <a:pPr/>
              <a:r>
                <a:t>NII/H-alpha flux ratio</a:t>
              </a:r>
            </a:p>
          </p:txBody>
        </p:sp>
        <p:sp>
          <p:nvSpPr>
            <p:cNvPr id="887" name="Oxygen abundance"/>
            <p:cNvSpPr txBox="1"/>
            <p:nvPr/>
          </p:nvSpPr>
          <p:spPr>
            <a:xfrm rot="16200000">
              <a:off x="-2658849" y="2693348"/>
              <a:ext cx="6247973"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chemeClr val="accent3">
                      <a:satOff val="18648"/>
                      <a:lumOff val="5971"/>
                    </a:schemeClr>
                  </a:solidFill>
                  <a:latin typeface="Papyrus"/>
                  <a:ea typeface="Papyrus"/>
                  <a:cs typeface="Papyrus"/>
                  <a:sym typeface="Papyrus"/>
                </a:defRPr>
              </a:lvl1pPr>
            </a:lstStyle>
            <a:p>
              <a:pPr/>
              <a:r>
                <a:t>Oxygen abundance</a:t>
              </a:r>
            </a:p>
          </p:txBody>
        </p:sp>
      </p:grpSp>
      <p:sp>
        <p:nvSpPr>
          <p:cNvPr id="889" name="*diagnostics = formulae to convert flux ratios into physical quantities"/>
          <p:cNvSpPr txBox="1"/>
          <p:nvPr/>
        </p:nvSpPr>
        <p:spPr>
          <a:xfrm>
            <a:off x="11485584" y="11262874"/>
            <a:ext cx="11930976" cy="2098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*diagnostics = formulae to convert flux ratios into physical quantities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8"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2" name="Therefore, need to develop and build new diagnostics applicable for Ultraviolet spectra"/>
          <p:cNvSpPr txBox="1"/>
          <p:nvPr/>
        </p:nvSpPr>
        <p:spPr>
          <a:xfrm>
            <a:off x="5165296" y="7140887"/>
            <a:ext cx="14053408"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rgbClr val="FFFFFF"/>
                </a:solidFill>
                <a:latin typeface="Papyrus"/>
                <a:ea typeface="Papyrus"/>
                <a:cs typeface="Papyrus"/>
                <a:sym typeface="Papyrus"/>
              </a:defRPr>
            </a:lvl1pPr>
          </a:lstStyle>
          <a:p>
            <a:pPr/>
            <a:r>
              <a:t>Therefore, need to develop and build new diagnostics applicable for Ultraviolet spectra</a:t>
            </a:r>
          </a:p>
        </p:txBody>
      </p:sp>
      <p:sp>
        <p:nvSpPr>
          <p:cNvPr id="893" name="At larger distance we see only the Ultraviolet spectra from galaxies"/>
          <p:cNvSpPr txBox="1"/>
          <p:nvPr/>
        </p:nvSpPr>
        <p:spPr>
          <a:xfrm>
            <a:off x="2879605" y="2571101"/>
            <a:ext cx="18624791" cy="288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At larger distance we see only the Ultraviolet spectra from galaxies</a:t>
            </a:r>
          </a:p>
        </p:txBody>
      </p:sp>
      <p:sp>
        <p:nvSpPr>
          <p:cNvPr id="894" name="Why? How?"/>
          <p:cNvSpPr txBox="1"/>
          <p:nvPr/>
        </p:nvSpPr>
        <p:spPr>
          <a:xfrm>
            <a:off x="18081801" y="6100762"/>
            <a:ext cx="6301097"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rgbClr val="FFFFFF"/>
                </a:solidFill>
                <a:latin typeface="Papyrus"/>
                <a:ea typeface="Papyrus"/>
                <a:cs typeface="Papyrus"/>
                <a:sym typeface="Papyrus"/>
              </a:defRPr>
            </a:lvl1pPr>
          </a:lstStyle>
          <a:p>
            <a:pPr/>
            <a:r>
              <a:t>Why? How?</a:t>
            </a:r>
          </a:p>
        </p:txBody>
      </p:sp>
      <p:pic>
        <p:nvPicPr>
          <p:cNvPr id="895" name="Line Line" descr="Line Line"/>
          <p:cNvPicPr>
            <a:picLocks noChangeAspect="0"/>
          </p:cNvPicPr>
          <p:nvPr/>
        </p:nvPicPr>
        <p:blipFill>
          <a:blip r:embed="rId2">
            <a:extLst/>
          </a:blip>
          <a:stretch>
            <a:fillRect/>
          </a:stretch>
        </p:blipFill>
        <p:spPr>
          <a:xfrm rot="12531297">
            <a:off x="16732950" y="5232805"/>
            <a:ext cx="2291129" cy="986255"/>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892"/>
                                        </p:tgtEl>
                                        <p:attrNameLst>
                                          <p:attrName>style.opacity</p:attrName>
                                        </p:attrNameLst>
                                      </p:cBhvr>
                                      <p:to>
                                        <p:strVal val="0.30"/>
                                      </p:to>
                                    </p:set>
                                    <p:animEffect filter="image" prLst="opacity: 0.30; ">
                                      <p:cBhvr>
                                        <p:cTn id="7" dur="indefinite" fill="hold"/>
                                        <p:tgtEl>
                                          <p:spTgt spid="892"/>
                                        </p:tgtEl>
                                      </p:cBhvr>
                                    </p:animEffect>
                                  </p:childTnLst>
                                </p:cTn>
                              </p:par>
                            </p:childTnLst>
                          </p:cTn>
                        </p:par>
                        <p:par>
                          <p:cTn id="8" fill="hold">
                            <p:stCondLst>
                              <p:cond delay="500"/>
                            </p:stCondLst>
                            <p:childTnLst>
                              <p:par>
                                <p:cTn id="9" presetClass="entr" nodeType="afterEffect" presetSubtype="0" presetID="1" grpId="2" fill="hold">
                                  <p:stCondLst>
                                    <p:cond delay="0"/>
                                  </p:stCondLst>
                                  <p:iterate type="el" backwards="0">
                                    <p:tmAbs val="0"/>
                                  </p:iterate>
                                  <p:childTnLst>
                                    <p:set>
                                      <p:cBhvr>
                                        <p:cTn id="10" fill="hold"/>
                                        <p:tgtEl>
                                          <p:spTgt spid="895"/>
                                        </p:tgtEl>
                                        <p:attrNameLst>
                                          <p:attrName>style.visibility</p:attrName>
                                        </p:attrNameLst>
                                      </p:cBhvr>
                                      <p:to>
                                        <p:strVal val="visible"/>
                                      </p:to>
                                    </p:set>
                                  </p:childTnLst>
                                </p:cTn>
                              </p:par>
                            </p:childTnLst>
                          </p:cTn>
                        </p:par>
                        <p:par>
                          <p:cTn id="11" fill="hold">
                            <p:stCondLst>
                              <p:cond delay="500"/>
                            </p:stCondLst>
                            <p:childTnLst>
                              <p:par>
                                <p:cTn id="12" presetClass="entr" nodeType="afterEffect" presetSubtype="0" presetID="1" grpId="3" fill="hold">
                                  <p:stCondLst>
                                    <p:cond delay="0"/>
                                  </p:stCondLst>
                                  <p:iterate type="el" backwards="0">
                                    <p:tmAbs val="0"/>
                                  </p:iterate>
                                  <p:childTnLst>
                                    <p:set>
                                      <p:cBhvr>
                                        <p:cTn id="13" fill="hold"/>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2" grpId="1"/>
      <p:bldP build="whole" bldLvl="1" animBg="1" rev="0" advAuto="0" spid="895" grpId="2"/>
      <p:bldP build="whole" bldLvl="1" animBg="1" rev="0" advAuto="0" spid="894" grpId="3"/>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9" name="Redshifted spectra"/>
          <p:cNvSpPr txBox="1"/>
          <p:nvPr/>
        </p:nvSpPr>
        <p:spPr>
          <a:xfrm>
            <a:off x="5224204" y="341960"/>
            <a:ext cx="14053408"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Redshifted spectra</a:t>
            </a:r>
          </a:p>
        </p:txBody>
      </p:sp>
      <p:pic>
        <p:nvPicPr>
          <p:cNvPr id="900" name="sedanim.gif" descr="sedanim.gif"/>
          <p:cNvPicPr>
            <a:picLocks noChangeAspect="0"/>
          </p:cNvPicPr>
          <p:nvPr/>
        </p:nvPicPr>
        <p:blipFill>
          <a:blip r:embed="rId2">
            <a:extLst/>
          </a:blip>
          <a:stretch>
            <a:fillRect/>
          </a:stretch>
        </p:blipFill>
        <p:spPr>
          <a:xfrm>
            <a:off x="4812388" y="1896325"/>
            <a:ext cx="14759043" cy="11146059"/>
          </a:xfrm>
          <a:prstGeom prst="rect">
            <a:avLst/>
          </a:prstGeom>
          <a:ln w="12700">
            <a:miter lim="400000"/>
          </a:ln>
        </p:spPr>
      </p:pic>
      <p:sp>
        <p:nvSpPr>
          <p:cNvPr id="901" name="Rectangle"/>
          <p:cNvSpPr/>
          <p:nvPr/>
        </p:nvSpPr>
        <p:spPr>
          <a:xfrm>
            <a:off x="4856991" y="11918520"/>
            <a:ext cx="14669835" cy="949513"/>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902" name="Rest-frame wavelength (Varies with redshift)"/>
          <p:cNvSpPr txBox="1"/>
          <p:nvPr/>
        </p:nvSpPr>
        <p:spPr>
          <a:xfrm>
            <a:off x="4508119" y="11894731"/>
            <a:ext cx="15485577" cy="99709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a:solidFill>
                  <a:srgbClr val="373737"/>
                </a:solidFill>
                <a:latin typeface="Helvetica"/>
                <a:ea typeface="Helvetica"/>
                <a:cs typeface="Helvetica"/>
                <a:sym typeface="Helvetica"/>
              </a:defRPr>
            </a:lvl1pPr>
          </a:lstStyle>
          <a:p>
            <a:pPr/>
            <a:r>
              <a:t>Rest-frame wavelength (Varies with redshift)</a:t>
            </a:r>
          </a:p>
        </p:txBody>
      </p:sp>
      <p:grpSp>
        <p:nvGrpSpPr>
          <p:cNvPr id="906" name="Group"/>
          <p:cNvGrpSpPr/>
          <p:nvPr/>
        </p:nvGrpSpPr>
        <p:grpSpPr>
          <a:xfrm>
            <a:off x="-97677" y="10347247"/>
            <a:ext cx="4706071" cy="997091"/>
            <a:chOff x="-76200" y="0"/>
            <a:chExt cx="4706069" cy="997089"/>
          </a:xfrm>
        </p:grpSpPr>
        <p:sp>
          <p:nvSpPr>
            <p:cNvPr id="903" name="Ultraviolet"/>
            <p:cNvSpPr txBox="1"/>
            <p:nvPr/>
          </p:nvSpPr>
          <p:spPr>
            <a:xfrm>
              <a:off x="1133643" y="0"/>
              <a:ext cx="3496227" cy="9970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a:solidFill>
                    <a:schemeClr val="accent6">
                      <a:satOff val="24555"/>
                      <a:lumOff val="22232"/>
                    </a:schemeClr>
                  </a:solidFill>
                  <a:latin typeface="Helvetica"/>
                  <a:ea typeface="Helvetica"/>
                  <a:cs typeface="Helvetica"/>
                  <a:sym typeface="Helvetica"/>
                </a:defRPr>
              </a:lvl1pPr>
            </a:lstStyle>
            <a:p>
              <a:pPr/>
              <a:r>
                <a:t>Ultraviolet</a:t>
              </a:r>
            </a:p>
          </p:txBody>
        </p:sp>
        <p:pic>
          <p:nvPicPr>
            <p:cNvPr id="904" name="Line Line" descr="Line Line"/>
            <p:cNvPicPr>
              <a:picLocks noChangeAspect="0"/>
            </p:cNvPicPr>
            <p:nvPr/>
          </p:nvPicPr>
          <p:blipFill>
            <a:blip r:embed="rId3">
              <a:extLst/>
            </a:blip>
            <a:stretch>
              <a:fillRect/>
            </a:stretch>
          </p:blipFill>
          <p:spPr>
            <a:xfrm rot="10800000">
              <a:off x="-76201" y="164072"/>
              <a:ext cx="1547406" cy="669245"/>
            </a:xfrm>
            <a:prstGeom prst="rect">
              <a:avLst/>
            </a:prstGeom>
            <a:effectLst/>
          </p:spPr>
        </p:pic>
      </p:grpSp>
      <p:grpSp>
        <p:nvGrpSpPr>
          <p:cNvPr id="910" name="Group"/>
          <p:cNvGrpSpPr/>
          <p:nvPr/>
        </p:nvGrpSpPr>
        <p:grpSpPr>
          <a:xfrm>
            <a:off x="19233635" y="10347247"/>
            <a:ext cx="4505805" cy="997091"/>
            <a:chOff x="0" y="0"/>
            <a:chExt cx="4505804" cy="997089"/>
          </a:xfrm>
        </p:grpSpPr>
        <p:sp>
          <p:nvSpPr>
            <p:cNvPr id="907" name="Optical"/>
            <p:cNvSpPr txBox="1"/>
            <p:nvPr/>
          </p:nvSpPr>
          <p:spPr>
            <a:xfrm>
              <a:off x="0" y="0"/>
              <a:ext cx="3496226" cy="9970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a:solidFill>
                    <a:schemeClr val="accent5">
                      <a:hueOff val="-444211"/>
                      <a:satOff val="-14915"/>
                      <a:lumOff val="22857"/>
                    </a:schemeClr>
                  </a:solidFill>
                  <a:latin typeface="Helvetica"/>
                  <a:ea typeface="Helvetica"/>
                  <a:cs typeface="Helvetica"/>
                  <a:sym typeface="Helvetica"/>
                </a:defRPr>
              </a:lvl1pPr>
            </a:lstStyle>
            <a:p>
              <a:pPr/>
              <a:r>
                <a:t>Optical</a:t>
              </a:r>
            </a:p>
          </p:txBody>
        </p:sp>
        <p:pic>
          <p:nvPicPr>
            <p:cNvPr id="908" name="Line Line" descr="Line Line"/>
            <p:cNvPicPr>
              <a:picLocks noChangeAspect="0"/>
            </p:cNvPicPr>
            <p:nvPr/>
          </p:nvPicPr>
          <p:blipFill>
            <a:blip r:embed="rId4">
              <a:extLst/>
            </a:blip>
            <a:stretch>
              <a:fillRect/>
            </a:stretch>
          </p:blipFill>
          <p:spPr>
            <a:xfrm>
              <a:off x="2958399" y="163923"/>
              <a:ext cx="1547406" cy="669244"/>
            </a:xfrm>
            <a:prstGeom prst="rect">
              <a:avLst/>
            </a:prstGeom>
            <a:effectLst/>
          </p:spPr>
        </p:pic>
      </p:grpSp>
      <p:sp>
        <p:nvSpPr>
          <p:cNvPr id="911" name="Rectangle"/>
          <p:cNvSpPr/>
          <p:nvPr/>
        </p:nvSpPr>
        <p:spPr>
          <a:xfrm>
            <a:off x="4803541" y="2669301"/>
            <a:ext cx="14669834" cy="2521331"/>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grpSp>
        <p:nvGrpSpPr>
          <p:cNvPr id="921" name="Group"/>
          <p:cNvGrpSpPr/>
          <p:nvPr/>
        </p:nvGrpSpPr>
        <p:grpSpPr>
          <a:xfrm>
            <a:off x="4752066" y="4193541"/>
            <a:ext cx="15485577" cy="4497304"/>
            <a:chOff x="0" y="0"/>
            <a:chExt cx="15485575" cy="4497302"/>
          </a:xfrm>
        </p:grpSpPr>
        <p:pic>
          <p:nvPicPr>
            <p:cNvPr id="912" name="Line Line" descr="Line Line"/>
            <p:cNvPicPr>
              <a:picLocks noChangeAspect="0"/>
            </p:cNvPicPr>
            <p:nvPr/>
          </p:nvPicPr>
          <p:blipFill>
            <a:blip r:embed="rId5">
              <a:extLst/>
            </a:blip>
            <a:stretch>
              <a:fillRect/>
            </a:stretch>
          </p:blipFill>
          <p:spPr>
            <a:xfrm rot="7260495">
              <a:off x="3576765" y="1935074"/>
              <a:ext cx="2472115" cy="457905"/>
            </a:xfrm>
            <a:prstGeom prst="rect">
              <a:avLst/>
            </a:prstGeom>
            <a:effectLst/>
          </p:spPr>
        </p:pic>
        <p:pic>
          <p:nvPicPr>
            <p:cNvPr id="914" name="Line Line" descr="Line Line"/>
            <p:cNvPicPr>
              <a:picLocks noChangeAspect="0"/>
            </p:cNvPicPr>
            <p:nvPr/>
          </p:nvPicPr>
          <p:blipFill>
            <a:blip r:embed="rId6">
              <a:extLst/>
            </a:blip>
            <a:stretch>
              <a:fillRect/>
            </a:stretch>
          </p:blipFill>
          <p:spPr>
            <a:xfrm rot="5400000">
              <a:off x="6357883" y="1579979"/>
              <a:ext cx="1105599" cy="457905"/>
            </a:xfrm>
            <a:prstGeom prst="rect">
              <a:avLst/>
            </a:prstGeom>
            <a:effectLst/>
          </p:spPr>
        </p:pic>
        <p:pic>
          <p:nvPicPr>
            <p:cNvPr id="916" name="Line Line" descr="Line Line"/>
            <p:cNvPicPr>
              <a:picLocks noChangeAspect="0"/>
            </p:cNvPicPr>
            <p:nvPr/>
          </p:nvPicPr>
          <p:blipFill>
            <a:blip r:embed="rId7">
              <a:extLst/>
            </a:blip>
            <a:stretch>
              <a:fillRect/>
            </a:stretch>
          </p:blipFill>
          <p:spPr>
            <a:xfrm rot="5400000">
              <a:off x="7556815" y="1775266"/>
              <a:ext cx="1719621" cy="457905"/>
            </a:xfrm>
            <a:prstGeom prst="rect">
              <a:avLst/>
            </a:prstGeom>
            <a:effectLst/>
          </p:spPr>
        </p:pic>
        <p:pic>
          <p:nvPicPr>
            <p:cNvPr id="918" name="Line Line" descr="Line Line"/>
            <p:cNvPicPr>
              <a:picLocks noChangeAspect="0"/>
            </p:cNvPicPr>
            <p:nvPr/>
          </p:nvPicPr>
          <p:blipFill>
            <a:blip r:embed="rId8">
              <a:extLst/>
            </a:blip>
            <a:stretch>
              <a:fillRect/>
            </a:stretch>
          </p:blipFill>
          <p:spPr>
            <a:xfrm rot="5030588">
              <a:off x="8380126" y="2538708"/>
              <a:ext cx="3429960" cy="457904"/>
            </a:xfrm>
            <a:prstGeom prst="rect">
              <a:avLst/>
            </a:prstGeom>
            <a:effectLst/>
          </p:spPr>
        </p:pic>
        <p:sp>
          <p:nvSpPr>
            <p:cNvPr id="920" name="Observed wavelength (fixed)"/>
            <p:cNvSpPr txBox="1"/>
            <p:nvPr/>
          </p:nvSpPr>
          <p:spPr>
            <a:xfrm>
              <a:off x="0" y="0"/>
              <a:ext cx="15485576" cy="9970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a:latin typeface="Helvetica"/>
                  <a:ea typeface="Helvetica"/>
                  <a:cs typeface="Helvetica"/>
                  <a:sym typeface="Helvetica"/>
                </a:defRPr>
              </a:lvl1pPr>
            </a:lstStyle>
            <a:p>
              <a:pPr/>
              <a:r>
                <a:t>Observed wavelength (fixed)</a:t>
              </a:r>
            </a:p>
          </p:txBody>
        </p:sp>
      </p:grpSp>
      <p:sp>
        <p:nvSpPr>
          <p:cNvPr id="922" name="For low redshift, we observe rest-frame optical spectra"/>
          <p:cNvSpPr txBox="1"/>
          <p:nvPr/>
        </p:nvSpPr>
        <p:spPr>
          <a:xfrm>
            <a:off x="19609399" y="4500562"/>
            <a:ext cx="4927446" cy="2505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For low redshift, we observe rest-frame optical spectra</a:t>
            </a:r>
          </a:p>
        </p:txBody>
      </p:sp>
      <p:sp>
        <p:nvSpPr>
          <p:cNvPr id="923" name="For high redshift, we observe rest-frame Ultraviolet spectra"/>
          <p:cNvSpPr txBox="1"/>
          <p:nvPr/>
        </p:nvSpPr>
        <p:spPr>
          <a:xfrm>
            <a:off x="-30138" y="4500562"/>
            <a:ext cx="4804557" cy="2505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000">
                <a:solidFill>
                  <a:srgbClr val="FFFFFF"/>
                </a:solidFill>
                <a:latin typeface="Papyrus"/>
                <a:ea typeface="Papyrus"/>
                <a:cs typeface="Papyrus"/>
                <a:sym typeface="Papyrus"/>
              </a:defRPr>
            </a:lvl1pPr>
          </a:lstStyle>
          <a:p>
            <a:pPr/>
            <a:r>
              <a:t>For high redshift, we observe rest-frame Ultraviolet spectra</a:t>
            </a:r>
          </a:p>
        </p:txBody>
      </p:sp>
      <p:sp>
        <p:nvSpPr>
          <p:cNvPr id="924" name="Redshift"/>
          <p:cNvSpPr/>
          <p:nvPr/>
        </p:nvSpPr>
        <p:spPr>
          <a:xfrm>
            <a:off x="9333092" y="1979788"/>
            <a:ext cx="2664179" cy="80983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a:latin typeface="Helvetica"/>
                <a:ea typeface="Helvetica"/>
                <a:cs typeface="Helvetica"/>
                <a:sym typeface="Helvetica"/>
              </a:defRPr>
            </a:lvl1pPr>
          </a:lstStyle>
          <a:p>
            <a:pPr/>
            <a:r>
              <a:t>Redshift</a:t>
            </a:r>
          </a:p>
        </p:txBody>
      </p:sp>
      <p:sp>
        <p:nvSpPr>
          <p:cNvPr id="925" name="Higher redshift = More distant galaxy"/>
          <p:cNvSpPr txBox="1"/>
          <p:nvPr/>
        </p:nvSpPr>
        <p:spPr>
          <a:xfrm>
            <a:off x="4752066" y="2993034"/>
            <a:ext cx="15485577" cy="99709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a:latin typeface="Helvetica"/>
                <a:ea typeface="Helvetica"/>
                <a:cs typeface="Helvetica"/>
                <a:sym typeface="Helvetica"/>
              </a:defRPr>
            </a:lvl1pPr>
          </a:lstStyle>
          <a:p>
            <a:pPr/>
            <a:r>
              <a:t>Higher redshift = More distant galaxy</a:t>
            </a:r>
          </a:p>
        </p:txBody>
      </p:sp>
      <p:sp>
        <p:nvSpPr>
          <p:cNvPr id="926" name="Rectangle"/>
          <p:cNvSpPr/>
          <p:nvPr/>
        </p:nvSpPr>
        <p:spPr>
          <a:xfrm>
            <a:off x="4857083" y="1896325"/>
            <a:ext cx="14669834" cy="1056821"/>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sp>
        <p:nvSpPr>
          <p:cNvPr id="927" name="Credits: kaggle InClass competition"/>
          <p:cNvSpPr txBox="1"/>
          <p:nvPr/>
        </p:nvSpPr>
        <p:spPr>
          <a:xfrm>
            <a:off x="19841041" y="12134753"/>
            <a:ext cx="4292619" cy="105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i="1" sz="3000">
                <a:solidFill>
                  <a:srgbClr val="FFFFFF"/>
                </a:solidFill>
                <a:latin typeface="Helvetica"/>
                <a:ea typeface="Helvetica"/>
                <a:cs typeface="Helvetica"/>
                <a:sym typeface="Helvetica"/>
              </a:defRPr>
            </a:lvl1pPr>
          </a:lstStyle>
          <a:p>
            <a:pPr/>
            <a:r>
              <a:t>Credits: kaggle InClass competition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9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906"/>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6" fill="hold">
                                  <p:stCondLst>
                                    <p:cond delay="0"/>
                                  </p:stCondLst>
                                  <p:iterate type="el" backwards="0">
                                    <p:tmAbs val="0"/>
                                  </p:iterate>
                                  <p:childTnLst>
                                    <p:set>
                                      <p:cBhvr>
                                        <p:cTn id="25" fill="hold"/>
                                        <p:tgtEl>
                                          <p:spTgt spid="910"/>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7" fill="hold">
                                  <p:stCondLst>
                                    <p:cond delay="7000"/>
                                  </p:stCondLst>
                                  <p:iterate type="el" backwards="0">
                                    <p:tmAbs val="0"/>
                                  </p:iterate>
                                  <p:childTnLst>
                                    <p:set>
                                      <p:cBhvr>
                                        <p:cTn id="28" fill="hold"/>
                                        <p:tgtEl>
                                          <p:spTgt spid="922"/>
                                        </p:tgtEl>
                                        <p:attrNameLst>
                                          <p:attrName>style.visibility</p:attrName>
                                        </p:attrNameLst>
                                      </p:cBhvr>
                                      <p:to>
                                        <p:strVal val="visible"/>
                                      </p:to>
                                    </p:set>
                                  </p:childTnLst>
                                </p:cTn>
                              </p:par>
                            </p:childTnLst>
                          </p:cTn>
                        </p:par>
                        <p:par>
                          <p:cTn id="29" fill="hold">
                            <p:stCondLst>
                              <p:cond delay="7000"/>
                            </p:stCondLst>
                            <p:childTnLst>
                              <p:par>
                                <p:cTn id="30" presetClass="entr" nodeType="afterEffect" presetSubtype="0" presetID="1" grpId="8" fill="hold">
                                  <p:stCondLst>
                                    <p:cond delay="0"/>
                                  </p:stCondLst>
                                  <p:iterate type="el" backwards="0">
                                    <p:tmAbs val="0"/>
                                  </p:iterate>
                                  <p:childTnLst>
                                    <p:set>
                                      <p:cBhvr>
                                        <p:cTn id="31" fill="hold"/>
                                        <p:tgtEl>
                                          <p:spTgt spid="9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5" grpId="3"/>
      <p:bldP build="whole" bldLvl="1" animBg="1" rev="0" advAuto="0" spid="902" grpId="1"/>
      <p:bldP build="whole" bldLvl="1" animBg="1" rev="0" advAuto="0" spid="910" grpId="6"/>
      <p:bldP build="whole" bldLvl="1" animBg="1" rev="0" advAuto="0" spid="922" grpId="7"/>
      <p:bldP build="whole" bldLvl="1" animBg="1" rev="0" advAuto="0" spid="921" grpId="2"/>
      <p:bldP build="whole" bldLvl="1" animBg="1" rev="0" advAuto="0" spid="926" grpId="4"/>
      <p:bldP build="whole" bldLvl="1" animBg="1" rev="0" advAuto="0" spid="906" grpId="5"/>
      <p:bldP build="whole" bldLvl="1" animBg="1" rev="0" advAuto="0" spid="923" grpId="8"/>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0" name="Example of rest-frame UV spectra"/>
          <p:cNvSpPr txBox="1"/>
          <p:nvPr/>
        </p:nvSpPr>
        <p:spPr>
          <a:xfrm>
            <a:off x="5165296" y="580098"/>
            <a:ext cx="14053408"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Example of rest-frame UV spectra</a:t>
            </a:r>
          </a:p>
        </p:txBody>
      </p:sp>
      <p:pic>
        <p:nvPicPr>
          <p:cNvPr id="931" name="composite_spectra.jpg" descr="composite_spectra.jpg"/>
          <p:cNvPicPr>
            <a:picLocks noChangeAspect="1"/>
          </p:cNvPicPr>
          <p:nvPr/>
        </p:nvPicPr>
        <p:blipFill>
          <a:blip r:embed="rId2">
            <a:extLst/>
          </a:blip>
          <a:stretch>
            <a:fillRect/>
          </a:stretch>
        </p:blipFill>
        <p:spPr>
          <a:xfrm>
            <a:off x="1715473" y="2075434"/>
            <a:ext cx="20063666" cy="10435004"/>
          </a:xfrm>
          <a:prstGeom prst="rect">
            <a:avLst/>
          </a:prstGeom>
          <a:ln w="12700">
            <a:miter lim="400000"/>
          </a:ln>
        </p:spPr>
      </p:pic>
      <p:sp>
        <p:nvSpPr>
          <p:cNvPr id="932" name="Redshift ~ 2, composite spectra"/>
          <p:cNvSpPr/>
          <p:nvPr/>
        </p:nvSpPr>
        <p:spPr>
          <a:xfrm>
            <a:off x="8852631" y="3054859"/>
            <a:ext cx="8616209" cy="80098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1" sz="3900">
                <a:latin typeface="Helvetica"/>
                <a:ea typeface="Helvetica"/>
                <a:cs typeface="Helvetica"/>
                <a:sym typeface="Helvetica"/>
              </a:defRPr>
            </a:lvl1pPr>
          </a:lstStyle>
          <a:p>
            <a:pPr/>
            <a:r>
              <a:t>Redshift ~ 2, composite spectra</a:t>
            </a:r>
          </a:p>
        </p:txBody>
      </p:sp>
      <p:sp>
        <p:nvSpPr>
          <p:cNvPr id="933" name="Steidel+2016"/>
          <p:cNvSpPr txBox="1"/>
          <p:nvPr/>
        </p:nvSpPr>
        <p:spPr>
          <a:xfrm>
            <a:off x="19107873" y="11884962"/>
            <a:ext cx="2614105" cy="65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i="1" sz="3300">
                <a:latin typeface="Helvetica"/>
                <a:ea typeface="Helvetica"/>
                <a:cs typeface="Helvetica"/>
                <a:sym typeface="Helvetica"/>
              </a:defRPr>
            </a:lvl1pPr>
          </a:lstStyle>
          <a:p>
            <a:pPr/>
            <a:r>
              <a:t>Steidel+2016</a:t>
            </a:r>
          </a:p>
        </p:txBody>
      </p:sp>
      <p:sp>
        <p:nvSpPr>
          <p:cNvPr id="934" name="O III 1660,6"/>
          <p:cNvSpPr txBox="1"/>
          <p:nvPr/>
        </p:nvSpPr>
        <p:spPr>
          <a:xfrm>
            <a:off x="12786835" y="4874863"/>
            <a:ext cx="347408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5">
                    <a:hueOff val="-176146"/>
                    <a:satOff val="3665"/>
                    <a:lumOff val="-13986"/>
                  </a:schemeClr>
                </a:solidFill>
              </a:defRPr>
            </a:lvl1pPr>
          </a:lstStyle>
          <a:p>
            <a:pPr/>
            <a:r>
              <a:t>O III 1660,6</a:t>
            </a:r>
          </a:p>
        </p:txBody>
      </p:sp>
      <p:sp>
        <p:nvSpPr>
          <p:cNvPr id="935" name="C III 1907,9"/>
          <p:cNvSpPr txBox="1"/>
          <p:nvPr/>
        </p:nvSpPr>
        <p:spPr>
          <a:xfrm>
            <a:off x="16562517" y="3542383"/>
            <a:ext cx="343852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5">
                    <a:hueOff val="-176146"/>
                    <a:satOff val="3665"/>
                    <a:lumOff val="-13986"/>
                  </a:schemeClr>
                </a:solidFill>
              </a:defRPr>
            </a:lvl1pPr>
          </a:lstStyle>
          <a:p>
            <a:pPr/>
            <a:r>
              <a:t>C III 1907,9</a:t>
            </a:r>
          </a:p>
        </p:txBody>
      </p:sp>
      <p:pic>
        <p:nvPicPr>
          <p:cNvPr id="936" name="Line Line" descr="Line Line"/>
          <p:cNvPicPr>
            <a:picLocks noChangeAspect="0"/>
          </p:cNvPicPr>
          <p:nvPr/>
        </p:nvPicPr>
        <p:blipFill>
          <a:blip r:embed="rId3">
            <a:extLst/>
          </a:blip>
          <a:stretch>
            <a:fillRect/>
          </a:stretch>
        </p:blipFill>
        <p:spPr>
          <a:xfrm rot="2700000">
            <a:off x="14410707" y="5848423"/>
            <a:ext cx="931080" cy="457905"/>
          </a:xfrm>
          <a:prstGeom prst="rect">
            <a:avLst/>
          </a:prstGeom>
        </p:spPr>
      </p:pic>
      <p:pic>
        <p:nvPicPr>
          <p:cNvPr id="938" name="Line Line" descr="Line Line"/>
          <p:cNvPicPr>
            <a:picLocks noChangeAspect="0"/>
          </p:cNvPicPr>
          <p:nvPr/>
        </p:nvPicPr>
        <p:blipFill>
          <a:blip r:embed="rId3">
            <a:extLst/>
          </a:blip>
          <a:stretch>
            <a:fillRect/>
          </a:stretch>
        </p:blipFill>
        <p:spPr>
          <a:xfrm rot="2700000">
            <a:off x="18417788" y="4622734"/>
            <a:ext cx="931080" cy="457904"/>
          </a:xfrm>
          <a:prstGeom prst="rect">
            <a:avLst/>
          </a:prstGeom>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2" name="My research"/>
          <p:cNvSpPr txBox="1"/>
          <p:nvPr/>
        </p:nvSpPr>
        <p:spPr>
          <a:xfrm>
            <a:off x="5111754" y="5336291"/>
            <a:ext cx="14053408" cy="2098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10000">
                <a:solidFill>
                  <a:schemeClr val="accent3">
                    <a:satOff val="18648"/>
                    <a:lumOff val="5971"/>
                  </a:schemeClr>
                </a:solidFill>
                <a:latin typeface="Papyrus"/>
                <a:ea typeface="Papyrus"/>
                <a:cs typeface="Papyrus"/>
                <a:sym typeface="Papyrus"/>
              </a:defRPr>
            </a:lvl1pPr>
          </a:lstStyle>
          <a:p>
            <a:pPr/>
            <a:r>
              <a:t>My research</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5" name="Where do we look for it?"/>
          <p:cNvSpPr txBox="1"/>
          <p:nvPr/>
        </p:nvSpPr>
        <p:spPr>
          <a:xfrm>
            <a:off x="2001121" y="147541"/>
            <a:ext cx="1267024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Where do we look for it?</a:t>
            </a:r>
          </a:p>
        </p:txBody>
      </p:sp>
      <p:sp>
        <p:nvSpPr>
          <p:cNvPr id="946" name="As far back in the past as we can!"/>
          <p:cNvSpPr txBox="1"/>
          <p:nvPr/>
        </p:nvSpPr>
        <p:spPr>
          <a:xfrm>
            <a:off x="8058141" y="1292575"/>
            <a:ext cx="13637517"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rgbClr val="FFFFFF"/>
                </a:solidFill>
                <a:latin typeface="Papyrus"/>
                <a:ea typeface="Papyrus"/>
                <a:cs typeface="Papyrus"/>
                <a:sym typeface="Papyrus"/>
              </a:defRPr>
            </a:lvl1pPr>
          </a:lstStyle>
          <a:p>
            <a:pPr/>
            <a:r>
              <a:t>As far back in the past as we can!</a:t>
            </a:r>
          </a:p>
        </p:txBody>
      </p:sp>
      <p:grpSp>
        <p:nvGrpSpPr>
          <p:cNvPr id="949" name="Group"/>
          <p:cNvGrpSpPr/>
          <p:nvPr/>
        </p:nvGrpSpPr>
        <p:grpSpPr>
          <a:xfrm>
            <a:off x="750607" y="2523240"/>
            <a:ext cx="7805972" cy="8020182"/>
            <a:chOff x="0" y="0"/>
            <a:chExt cx="7805970" cy="8020181"/>
          </a:xfrm>
        </p:grpSpPr>
        <p:pic>
          <p:nvPicPr>
            <p:cNvPr id="947" name="cheshire-cat.jpg" descr="cheshire-cat.jpg"/>
            <p:cNvPicPr>
              <a:picLocks noChangeAspect="1"/>
            </p:cNvPicPr>
            <p:nvPr/>
          </p:nvPicPr>
          <p:blipFill>
            <a:blip r:embed="rId3">
              <a:extLst/>
            </a:blip>
            <a:srcRect l="21770" t="19084" r="21298" b="22422"/>
            <a:stretch>
              <a:fillRect/>
            </a:stretch>
          </p:blipFill>
          <p:spPr>
            <a:xfrm>
              <a:off x="0" y="0"/>
              <a:ext cx="7805971" cy="8020182"/>
            </a:xfrm>
            <a:prstGeom prst="rect">
              <a:avLst/>
            </a:prstGeom>
            <a:ln w="12700" cap="flat">
              <a:noFill/>
              <a:miter lim="400000"/>
            </a:ln>
            <a:effectLst/>
          </p:spPr>
        </p:pic>
        <p:sp>
          <p:nvSpPr>
            <p:cNvPr id="948" name="Credit: NASA HST/Chandra Telescope"/>
            <p:cNvSpPr txBox="1"/>
            <p:nvPr/>
          </p:nvSpPr>
          <p:spPr>
            <a:xfrm>
              <a:off x="1961561" y="7458865"/>
              <a:ext cx="5801336"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i="1" sz="2600">
                  <a:solidFill>
                    <a:srgbClr val="FFFFFF"/>
                  </a:solidFill>
                  <a:latin typeface="Helvetica"/>
                  <a:ea typeface="Helvetica"/>
                  <a:cs typeface="Helvetica"/>
                  <a:sym typeface="Helvetica"/>
                </a:defRPr>
              </a:lvl1pPr>
            </a:lstStyle>
            <a:p>
              <a:pPr/>
              <a:r>
                <a:t>Credit: NASA HST/Chandra Telescope</a:t>
              </a:r>
            </a:p>
          </p:txBody>
        </p:sp>
      </p:grpSp>
      <p:grpSp>
        <p:nvGrpSpPr>
          <p:cNvPr id="952" name="Group"/>
          <p:cNvGrpSpPr/>
          <p:nvPr/>
        </p:nvGrpSpPr>
        <p:grpSpPr>
          <a:xfrm>
            <a:off x="8806577" y="2552867"/>
            <a:ext cx="11869096" cy="5934549"/>
            <a:chOff x="0" y="0"/>
            <a:chExt cx="11869095" cy="5934547"/>
          </a:xfrm>
        </p:grpSpPr>
        <p:pic>
          <p:nvPicPr>
            <p:cNvPr id="950" name="download (1).jpeg" descr="download (1).jpeg"/>
            <p:cNvPicPr>
              <a:picLocks noChangeAspect="1"/>
            </p:cNvPicPr>
            <p:nvPr/>
          </p:nvPicPr>
          <p:blipFill>
            <a:blip r:embed="rId4">
              <a:extLst/>
            </a:blip>
            <a:stretch>
              <a:fillRect/>
            </a:stretch>
          </p:blipFill>
          <p:spPr>
            <a:xfrm>
              <a:off x="0" y="0"/>
              <a:ext cx="11869096" cy="5934548"/>
            </a:xfrm>
            <a:prstGeom prst="rect">
              <a:avLst/>
            </a:prstGeom>
            <a:ln w="12700" cap="flat">
              <a:noFill/>
              <a:miter lim="400000"/>
            </a:ln>
            <a:effectLst/>
          </p:spPr>
        </p:pic>
        <p:sp>
          <p:nvSpPr>
            <p:cNvPr id="951" name="Credit: Gonzalez-Lopez et al. 2017"/>
            <p:cNvSpPr txBox="1"/>
            <p:nvPr/>
          </p:nvSpPr>
          <p:spPr>
            <a:xfrm>
              <a:off x="6478663" y="171494"/>
              <a:ext cx="5288205"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i="1" sz="2600">
                  <a:solidFill>
                    <a:srgbClr val="FFFFFF"/>
                  </a:solidFill>
                  <a:latin typeface="Helvetica"/>
                  <a:ea typeface="Helvetica"/>
                  <a:cs typeface="Helvetica"/>
                  <a:sym typeface="Helvetica"/>
                </a:defRPr>
              </a:lvl1pPr>
            </a:lstStyle>
            <a:p>
              <a:pPr/>
              <a:r>
                <a:t>Credit: Gonzalez-Lopez et al. 2017</a:t>
              </a:r>
            </a:p>
          </p:txBody>
        </p:sp>
      </p:grpSp>
      <p:grpSp>
        <p:nvGrpSpPr>
          <p:cNvPr id="957" name="Group"/>
          <p:cNvGrpSpPr/>
          <p:nvPr/>
        </p:nvGrpSpPr>
        <p:grpSpPr>
          <a:xfrm>
            <a:off x="8772344" y="3795920"/>
            <a:ext cx="7889276" cy="7988974"/>
            <a:chOff x="0" y="-63499"/>
            <a:chExt cx="7889275" cy="7988973"/>
          </a:xfrm>
        </p:grpSpPr>
        <p:sp>
          <p:nvSpPr>
            <p:cNvPr id="953" name="I observed this and applied new UV diagnostics to it"/>
            <p:cNvSpPr/>
            <p:nvPr/>
          </p:nvSpPr>
          <p:spPr>
            <a:xfrm>
              <a:off x="0" y="7925473"/>
              <a:ext cx="788927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chemeClr val="accent3">
                      <a:satOff val="18648"/>
                      <a:lumOff val="5971"/>
                    </a:schemeClr>
                  </a:solidFill>
                  <a:latin typeface="Papyrus"/>
                  <a:ea typeface="Papyrus"/>
                  <a:cs typeface="Papyrus"/>
                  <a:sym typeface="Papyrus"/>
                </a:defRPr>
              </a:lvl1pPr>
            </a:lstStyle>
            <a:p>
              <a:pPr/>
              <a:r>
                <a:t>I observed this and applied new UV diagnostics to it</a:t>
              </a:r>
            </a:p>
          </p:txBody>
        </p:sp>
        <p:pic>
          <p:nvPicPr>
            <p:cNvPr id="954" name="Line Line" descr="Line Line"/>
            <p:cNvPicPr>
              <a:picLocks noChangeAspect="0"/>
            </p:cNvPicPr>
            <p:nvPr/>
          </p:nvPicPr>
          <p:blipFill>
            <a:blip r:embed="rId5">
              <a:extLst/>
            </a:blip>
            <a:stretch>
              <a:fillRect/>
            </a:stretch>
          </p:blipFill>
          <p:spPr>
            <a:xfrm rot="15154246">
              <a:off x="2080868" y="4093006"/>
              <a:ext cx="5948018" cy="457905"/>
            </a:xfrm>
            <a:prstGeom prst="rect">
              <a:avLst/>
            </a:prstGeom>
            <a:effectLst/>
          </p:spPr>
        </p:pic>
        <p:pic>
          <p:nvPicPr>
            <p:cNvPr id="956" name="Oval Oval" descr="Oval Oval"/>
            <p:cNvPicPr>
              <a:picLocks noChangeAspect="0"/>
            </p:cNvPicPr>
            <p:nvPr/>
          </p:nvPicPr>
          <p:blipFill>
            <a:blip r:embed="rId6">
              <a:extLst/>
            </a:blip>
            <a:stretch>
              <a:fillRect/>
            </a:stretch>
          </p:blipFill>
          <p:spPr>
            <a:xfrm>
              <a:off x="3093792" y="-63500"/>
              <a:ext cx="1539579" cy="1324097"/>
            </a:xfrm>
            <a:prstGeom prst="rect">
              <a:avLst/>
            </a:prstGeom>
            <a:effectLst>
              <a:outerShdw sx="100000" sy="100000" kx="0" ky="0" algn="b" rotWithShape="0" blurRad="50800" dist="25400" dir="5400000">
                <a:srgbClr val="000000">
                  <a:alpha val="50000"/>
                </a:srgbClr>
              </a:outerShdw>
            </a:effectLst>
          </p:spPr>
        </p:pic>
      </p:grpSp>
      <p:grpSp>
        <p:nvGrpSpPr>
          <p:cNvPr id="960" name="Group"/>
          <p:cNvGrpSpPr/>
          <p:nvPr/>
        </p:nvGrpSpPr>
        <p:grpSpPr>
          <a:xfrm>
            <a:off x="16914043" y="7266679"/>
            <a:ext cx="7172081" cy="5624402"/>
            <a:chOff x="0" y="0"/>
            <a:chExt cx="7172080" cy="5624401"/>
          </a:xfrm>
        </p:grpSpPr>
        <p:pic>
          <p:nvPicPr>
            <p:cNvPr id="958" name="cosmiceye.jpg" descr="cosmiceye.jpg"/>
            <p:cNvPicPr>
              <a:picLocks noChangeAspect="1"/>
            </p:cNvPicPr>
            <p:nvPr/>
          </p:nvPicPr>
          <p:blipFill>
            <a:blip r:embed="rId7">
              <a:extLst/>
            </a:blip>
            <a:srcRect l="26733" t="30562" r="25312" b="31831"/>
            <a:stretch>
              <a:fillRect/>
            </a:stretch>
          </p:blipFill>
          <p:spPr>
            <a:xfrm>
              <a:off x="0" y="0"/>
              <a:ext cx="7172081" cy="5624402"/>
            </a:xfrm>
            <a:prstGeom prst="rect">
              <a:avLst/>
            </a:prstGeom>
            <a:ln w="12700" cap="flat">
              <a:noFill/>
              <a:miter lim="400000"/>
            </a:ln>
            <a:effectLst/>
          </p:spPr>
        </p:pic>
        <p:sp>
          <p:nvSpPr>
            <p:cNvPr id="959" name="Credit: Mark Swinbank/Durham University"/>
            <p:cNvSpPr txBox="1"/>
            <p:nvPr/>
          </p:nvSpPr>
          <p:spPr>
            <a:xfrm>
              <a:off x="1817158" y="5081409"/>
              <a:ext cx="5252029" cy="447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i="1" sz="2600">
                  <a:solidFill>
                    <a:srgbClr val="FFFFFF"/>
                  </a:solidFill>
                  <a:latin typeface="Helvetica"/>
                  <a:ea typeface="Helvetica"/>
                  <a:cs typeface="Helvetica"/>
                  <a:sym typeface="Helvetica"/>
                </a:defRPr>
              </a:lvl1pPr>
            </a:lstStyle>
            <a:p>
              <a:pPr/>
              <a:r>
                <a:t>Credit: Mark Swinbank/Durham University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500"/>
                                  </p:stCondLst>
                                  <p:iterate type="el" backwards="0">
                                    <p:tmAbs val="0"/>
                                  </p:iterate>
                                  <p:childTnLst>
                                    <p:set>
                                      <p:cBhvr>
                                        <p:cTn id="6" fill="hold"/>
                                        <p:tgtEl>
                                          <p:spTgt spid="9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0" grpId="1"/>
      <p:bldP build="whole" bldLvl="1" animBg="1" rev="0" advAuto="0" spid="957"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lide Number"/>
          <p:cNvSpPr txBox="1"/>
          <p:nvPr>
            <p:ph type="sldNum" sz="quarter" idx="2"/>
          </p:nvPr>
        </p:nvSpPr>
        <p:spPr>
          <a:xfrm>
            <a:off x="12060670" y="13144301"/>
            <a:ext cx="358776"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01" name="Group"/>
          <p:cNvGrpSpPr/>
          <p:nvPr/>
        </p:nvGrpSpPr>
        <p:grpSpPr>
          <a:xfrm>
            <a:off x="1287063" y="1337336"/>
            <a:ext cx="10269723" cy="6107525"/>
            <a:chOff x="0" y="852487"/>
            <a:chExt cx="10269721" cy="6107524"/>
          </a:xfrm>
        </p:grpSpPr>
        <p:sp>
          <p:nvSpPr>
            <p:cNvPr id="199" name="Simulations"/>
            <p:cNvSpPr/>
            <p:nvPr/>
          </p:nvSpPr>
          <p:spPr>
            <a:xfrm>
              <a:off x="0" y="852487"/>
              <a:ext cx="1026972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8000">
                  <a:solidFill>
                    <a:schemeClr val="accent3">
                      <a:satOff val="18648"/>
                      <a:lumOff val="5971"/>
                    </a:schemeClr>
                  </a:solidFill>
                  <a:latin typeface="Papyrus"/>
                  <a:ea typeface="Papyrus"/>
                  <a:cs typeface="Papyrus"/>
                  <a:sym typeface="Papyrus"/>
                </a:defRPr>
              </a:lvl1pPr>
            </a:lstStyle>
            <a:p>
              <a:pPr/>
              <a:r>
                <a:t>Simulations</a:t>
              </a:r>
            </a:p>
          </p:txBody>
        </p:sp>
        <p:sp>
          <p:nvSpPr>
            <p:cNvPr id="200" name="Toy models of the Universe/galaxies/stars/planets…"/>
            <p:cNvSpPr/>
            <p:nvPr/>
          </p:nvSpPr>
          <p:spPr>
            <a:xfrm>
              <a:off x="0" y="6960011"/>
              <a:ext cx="1026972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marL="617361" indent="-617361" algn="l" defTabSz="457200">
                <a:lnSpc>
                  <a:spcPts val="13700"/>
                </a:lnSpc>
                <a:buSzPct val="75000"/>
                <a:buChar char="•"/>
                <a:defRPr>
                  <a:solidFill>
                    <a:schemeClr val="accent3">
                      <a:satOff val="18648"/>
                      <a:lumOff val="5971"/>
                    </a:schemeClr>
                  </a:solidFill>
                  <a:latin typeface="Papyrus"/>
                  <a:ea typeface="Papyrus"/>
                  <a:cs typeface="Papyrus"/>
                  <a:sym typeface="Papyrus"/>
                </a:defRPr>
              </a:pPr>
              <a:r>
                <a:t>Toy models of the Universe/galaxies/stars/planets</a:t>
              </a:r>
            </a:p>
            <a:p>
              <a:pPr marL="617361" indent="-617361" algn="l" defTabSz="457200">
                <a:lnSpc>
                  <a:spcPts val="13700"/>
                </a:lnSpc>
                <a:buSzPct val="75000"/>
                <a:buChar char="•"/>
                <a:defRPr>
                  <a:solidFill>
                    <a:schemeClr val="accent3">
                      <a:satOff val="18648"/>
                      <a:lumOff val="5971"/>
                    </a:schemeClr>
                  </a:solidFill>
                  <a:latin typeface="Papyrus"/>
                  <a:ea typeface="Papyrus"/>
                  <a:cs typeface="Papyrus"/>
                  <a:sym typeface="Papyrus"/>
                </a:defRPr>
              </a:pPr>
            </a:p>
            <a:p>
              <a:pPr marL="617361" indent="-617361" algn="l" defTabSz="457200">
                <a:lnSpc>
                  <a:spcPts val="13700"/>
                </a:lnSpc>
                <a:buSzPct val="75000"/>
                <a:buChar char="•"/>
                <a:defRPr>
                  <a:solidFill>
                    <a:schemeClr val="accent3">
                      <a:satOff val="18648"/>
                      <a:lumOff val="5971"/>
                    </a:schemeClr>
                  </a:solidFill>
                  <a:latin typeface="Papyrus"/>
                  <a:ea typeface="Papyrus"/>
                  <a:cs typeface="Papyrus"/>
                  <a:sym typeface="Papyrus"/>
                </a:defRPr>
              </a:pPr>
              <a:r>
                <a:t>Created inside a computer</a:t>
              </a:r>
            </a:p>
            <a:p>
              <a:pPr marL="617361" indent="-617361" algn="l" defTabSz="457200">
                <a:lnSpc>
                  <a:spcPts val="13700"/>
                </a:lnSpc>
                <a:buSzPct val="75000"/>
                <a:buChar char="•"/>
                <a:defRPr>
                  <a:solidFill>
                    <a:schemeClr val="accent3">
                      <a:satOff val="18648"/>
                      <a:lumOff val="5971"/>
                    </a:schemeClr>
                  </a:solidFill>
                  <a:latin typeface="Papyrus"/>
                  <a:ea typeface="Papyrus"/>
                  <a:cs typeface="Papyrus"/>
                  <a:sym typeface="Papyrus"/>
                </a:defRPr>
              </a:pPr>
            </a:p>
            <a:p>
              <a:pPr marL="617361" indent="-617361" algn="l" defTabSz="457200">
                <a:lnSpc>
                  <a:spcPts val="13700"/>
                </a:lnSpc>
                <a:buSzPct val="75000"/>
                <a:buChar char="•"/>
                <a:defRPr>
                  <a:solidFill>
                    <a:schemeClr val="accent3">
                      <a:satOff val="18648"/>
                      <a:lumOff val="5971"/>
                    </a:schemeClr>
                  </a:solidFill>
                  <a:latin typeface="Papyrus"/>
                  <a:ea typeface="Papyrus"/>
                  <a:cs typeface="Papyrus"/>
                  <a:sym typeface="Papyrus"/>
                </a:defRPr>
              </a:pPr>
              <a:r>
                <a:t>Advantage: Full control on how I want my galaxies to behave</a:t>
              </a:r>
            </a:p>
            <a:p>
              <a:pPr marL="617361" indent="-617361" algn="l" defTabSz="457200">
                <a:lnSpc>
                  <a:spcPts val="13700"/>
                </a:lnSpc>
                <a:buSzPct val="75000"/>
                <a:buChar char="•"/>
                <a:defRPr>
                  <a:solidFill>
                    <a:schemeClr val="accent3">
                      <a:satOff val="18648"/>
                      <a:lumOff val="5971"/>
                    </a:schemeClr>
                  </a:solidFill>
                  <a:latin typeface="Papyrus"/>
                  <a:ea typeface="Papyrus"/>
                  <a:cs typeface="Papyrus"/>
                  <a:sym typeface="Papyrus"/>
                </a:defRPr>
              </a:pPr>
            </a:p>
            <a:p>
              <a:pPr marL="617361" indent="-617361" algn="l" defTabSz="457200">
                <a:lnSpc>
                  <a:spcPts val="13700"/>
                </a:lnSpc>
                <a:buSzPct val="75000"/>
                <a:buChar char="•"/>
                <a:defRPr>
                  <a:solidFill>
                    <a:schemeClr val="accent3">
                      <a:satOff val="18648"/>
                      <a:lumOff val="5971"/>
                    </a:schemeClr>
                  </a:solidFill>
                  <a:latin typeface="Papyrus"/>
                  <a:ea typeface="Papyrus"/>
                  <a:cs typeface="Papyrus"/>
                  <a:sym typeface="Papyrus"/>
                </a:defRPr>
              </a:pPr>
              <a:r>
                <a:t>Involves intensive computer programming</a:t>
              </a:r>
            </a:p>
          </p:txBody>
        </p:sp>
      </p:grpSp>
      <p:grpSp>
        <p:nvGrpSpPr>
          <p:cNvPr id="205" name="Group"/>
          <p:cNvGrpSpPr/>
          <p:nvPr/>
        </p:nvGrpSpPr>
        <p:grpSpPr>
          <a:xfrm>
            <a:off x="11503152" y="484849"/>
            <a:ext cx="12723222" cy="12599635"/>
            <a:chOff x="0" y="0"/>
            <a:chExt cx="12723221" cy="12599634"/>
          </a:xfrm>
        </p:grpSpPr>
        <p:sp>
          <p:nvSpPr>
            <p:cNvPr id="202" name="Observations"/>
            <p:cNvSpPr txBox="1"/>
            <p:nvPr/>
          </p:nvSpPr>
          <p:spPr>
            <a:xfrm>
              <a:off x="2608535" y="0"/>
              <a:ext cx="6344345" cy="1704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8000">
                  <a:solidFill>
                    <a:srgbClr val="FFFFFF"/>
                  </a:solidFill>
                  <a:latin typeface="Papyrus"/>
                  <a:ea typeface="Papyrus"/>
                  <a:cs typeface="Papyrus"/>
                  <a:sym typeface="Papyrus"/>
                </a:defRPr>
              </a:lvl1pPr>
            </a:lstStyle>
            <a:p>
              <a:pPr/>
              <a:r>
                <a:t>Observations</a:t>
              </a:r>
            </a:p>
          </p:txBody>
        </p:sp>
        <p:sp>
          <p:nvSpPr>
            <p:cNvPr id="203" name="Directly looking at galaxies/stars/planets…"/>
            <p:cNvSpPr txBox="1"/>
            <p:nvPr/>
          </p:nvSpPr>
          <p:spPr>
            <a:xfrm>
              <a:off x="0" y="2488024"/>
              <a:ext cx="12522813" cy="8943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marL="617361" indent="-617361" algn="l" defTabSz="457200">
                <a:lnSpc>
                  <a:spcPts val="13700"/>
                </a:lnSpc>
                <a:buSzPct val="75000"/>
                <a:buChar char="•"/>
                <a:defRPr>
                  <a:solidFill>
                    <a:srgbClr val="FFFFFF"/>
                  </a:solidFill>
                  <a:latin typeface="Papyrus"/>
                  <a:ea typeface="Papyrus"/>
                  <a:cs typeface="Papyrus"/>
                  <a:sym typeface="Papyrus"/>
                </a:defRPr>
              </a:pPr>
              <a:r>
                <a:t>Directly looking at galaxies/stars/planets</a:t>
              </a:r>
            </a:p>
            <a:p>
              <a:pPr marL="617361" indent="-617361" algn="l" defTabSz="457200">
                <a:lnSpc>
                  <a:spcPts val="13700"/>
                </a:lnSpc>
                <a:buSzPct val="75000"/>
                <a:buChar char="•"/>
                <a:defRPr>
                  <a:solidFill>
                    <a:srgbClr val="FFFFFF"/>
                  </a:solidFill>
                  <a:latin typeface="Papyrus"/>
                  <a:ea typeface="Papyrus"/>
                  <a:cs typeface="Papyrus"/>
                  <a:sym typeface="Papyrus"/>
                </a:defRPr>
              </a:pPr>
            </a:p>
            <a:p>
              <a:pPr marL="617361" indent="-617361" algn="l" defTabSz="457200">
                <a:lnSpc>
                  <a:spcPts val="13700"/>
                </a:lnSpc>
                <a:buSzPct val="75000"/>
                <a:buChar char="•"/>
                <a:defRPr>
                  <a:solidFill>
                    <a:srgbClr val="FFFFFF"/>
                  </a:solidFill>
                  <a:latin typeface="Papyrus"/>
                  <a:ea typeface="Papyrus"/>
                  <a:cs typeface="Papyrus"/>
                  <a:sym typeface="Papyrus"/>
                </a:defRPr>
              </a:pPr>
              <a:r>
                <a:t>Through powerful telescopes^</a:t>
              </a:r>
            </a:p>
            <a:p>
              <a:pPr marL="617361" indent="-617361" algn="l" defTabSz="457200">
                <a:lnSpc>
                  <a:spcPts val="13700"/>
                </a:lnSpc>
                <a:buSzPct val="75000"/>
                <a:buChar char="•"/>
                <a:defRPr>
                  <a:solidFill>
                    <a:srgbClr val="FFFFFF"/>
                  </a:solidFill>
                  <a:latin typeface="Papyrus"/>
                  <a:ea typeface="Papyrus"/>
                  <a:cs typeface="Papyrus"/>
                  <a:sym typeface="Papyrus"/>
                </a:defRPr>
              </a:pPr>
            </a:p>
            <a:p>
              <a:pPr marL="617361" indent="-617361" algn="l" defTabSz="457200">
                <a:lnSpc>
                  <a:spcPts val="13700"/>
                </a:lnSpc>
                <a:buSzPct val="75000"/>
                <a:buChar char="•"/>
                <a:defRPr>
                  <a:solidFill>
                    <a:srgbClr val="FFFFFF"/>
                  </a:solidFill>
                  <a:latin typeface="Papyrus"/>
                  <a:ea typeface="Papyrus"/>
                  <a:cs typeface="Papyrus"/>
                  <a:sym typeface="Papyrus"/>
                </a:defRPr>
              </a:pPr>
              <a:r>
                <a:t>Advantage: What we observe *</a:t>
              </a:r>
              <a:r>
                <a:t>is*</a:t>
              </a:r>
              <a:r>
                <a:t> the reality </a:t>
              </a:r>
            </a:p>
            <a:p>
              <a:pPr marL="617361" indent="-617361" algn="l" defTabSz="457200">
                <a:lnSpc>
                  <a:spcPts val="13700"/>
                </a:lnSpc>
                <a:buSzPct val="75000"/>
                <a:buChar char="•"/>
                <a:defRPr>
                  <a:solidFill>
                    <a:srgbClr val="FFFFFF"/>
                  </a:solidFill>
                  <a:latin typeface="Papyrus"/>
                  <a:ea typeface="Papyrus"/>
                  <a:cs typeface="Papyrus"/>
                  <a:sym typeface="Papyrus"/>
                </a:defRPr>
              </a:pPr>
            </a:p>
            <a:p>
              <a:pPr marL="617361" indent="-617361" algn="l" defTabSz="457200">
                <a:lnSpc>
                  <a:spcPts val="13700"/>
                </a:lnSpc>
                <a:buSzPct val="75000"/>
                <a:buChar char="•"/>
                <a:defRPr>
                  <a:solidFill>
                    <a:srgbClr val="FFFFFF"/>
                  </a:solidFill>
                  <a:latin typeface="Papyrus"/>
                  <a:ea typeface="Papyrus"/>
                  <a:cs typeface="Papyrus"/>
                  <a:sym typeface="Papyrus"/>
                </a:defRPr>
              </a:pPr>
              <a:r>
                <a:t>Involves collection, analysis and measurement from observed data</a:t>
              </a:r>
            </a:p>
          </p:txBody>
        </p:sp>
        <p:sp>
          <p:nvSpPr>
            <p:cNvPr id="204" name="^Sometimes involves travel to beautiful locations…"/>
            <p:cNvSpPr txBox="1"/>
            <p:nvPr/>
          </p:nvSpPr>
          <p:spPr>
            <a:xfrm>
              <a:off x="4070677" y="11872559"/>
              <a:ext cx="8652545" cy="727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457200">
                <a:lnSpc>
                  <a:spcPts val="11300"/>
                </a:lnSpc>
                <a:defRPr sz="3000">
                  <a:solidFill>
                    <a:srgbClr val="FFFFFF"/>
                  </a:solidFill>
                  <a:latin typeface="Papyrus"/>
                  <a:ea typeface="Papyrus"/>
                  <a:cs typeface="Papyrus"/>
                  <a:sym typeface="Papyrus"/>
                </a:defRPr>
              </a:lvl1pPr>
            </a:lstStyle>
            <a:p>
              <a:pPr/>
              <a:r>
                <a:t>^Sometimes involves travel to beautiful locations…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5"/>
                                        </p:tgtEl>
                                        <p:attrNameLst>
                                          <p:attrName>style.visibility</p:attrName>
                                        </p:attrNameLst>
                                      </p:cBhvr>
                                      <p:to>
                                        <p:strVal val="visible"/>
                                      </p:to>
                                    </p:set>
                                  </p:childTnLst>
                                </p:cTn>
                              </p:par>
                            </p:childTnLst>
                          </p:cTn>
                        </p:par>
                        <p:par>
                          <p:cTn id="7" fill="hold">
                            <p:stCondLst>
                              <p:cond delay="0"/>
                            </p:stCondLst>
                            <p:childTnLst>
                              <p:par>
                                <p:cTn id="8" presetClass="emph" nodeType="withEffect" presetID="9" grpId="2" fill="hold">
                                  <p:stCondLst>
                                    <p:cond delay="0"/>
                                  </p:stCondLst>
                                  <p:childTnLst>
                                    <p:set>
                                      <p:cBhvr>
                                        <p:cTn id="9" dur="indefinite" fill="hold"/>
                                        <p:tgtEl>
                                          <p:spTgt spid="201"/>
                                        </p:tgtEl>
                                        <p:attrNameLst>
                                          <p:attrName>style.opacity</p:attrName>
                                        </p:attrNameLst>
                                      </p:cBhvr>
                                      <p:to>
                                        <p:strVal val="0.30"/>
                                      </p:to>
                                    </p:set>
                                    <p:animEffect filter="image" prLst="opacity: 0.30; ">
                                      <p:cBhvr>
                                        <p:cTn id="10" dur="indefinite" fill="hold"/>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1"/>
      <p:bldP build="whole" bldLvl="1" animBg="1" rev="0" advAuto="0" spid="201" grpId="2"/>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5" name="UV vs Optical diagnostics"/>
          <p:cNvSpPr txBox="1"/>
          <p:nvPr/>
        </p:nvSpPr>
        <p:spPr>
          <a:xfrm>
            <a:off x="5625941" y="638836"/>
            <a:ext cx="12501749"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6600">
                <a:solidFill>
                  <a:schemeClr val="accent3">
                    <a:satOff val="18648"/>
                    <a:lumOff val="5971"/>
                  </a:schemeClr>
                </a:solidFill>
                <a:latin typeface="Papyrus"/>
                <a:ea typeface="Papyrus"/>
                <a:cs typeface="Papyrus"/>
                <a:sym typeface="Papyrus"/>
              </a:defRPr>
            </a:lvl1pPr>
          </a:lstStyle>
          <a:p>
            <a:pPr/>
            <a:r>
              <a:t>UV vs Optical diagnostics</a:t>
            </a:r>
          </a:p>
        </p:txBody>
      </p:sp>
      <p:grpSp>
        <p:nvGrpSpPr>
          <p:cNvPr id="968" name="Group"/>
          <p:cNvGrpSpPr/>
          <p:nvPr/>
        </p:nvGrpSpPr>
        <p:grpSpPr>
          <a:xfrm>
            <a:off x="4675835" y="2071020"/>
            <a:ext cx="13878640" cy="10935401"/>
            <a:chOff x="586055" y="0"/>
            <a:chExt cx="13878639" cy="10935399"/>
          </a:xfrm>
        </p:grpSpPr>
        <p:pic>
          <p:nvPicPr>
            <p:cNvPr id="966" name="rcs0327_E_logP1_PDF_MC_size10000_P=8.0.pdf" descr="rcs0327_E_logP1_PDF_MC_size10000_P=8.0.pdf"/>
            <p:cNvPicPr>
              <a:picLocks noChangeAspect="1"/>
            </p:cNvPicPr>
            <p:nvPr/>
          </p:nvPicPr>
          <p:blipFill>
            <a:blip r:embed="rId3">
              <a:extLst/>
            </a:blip>
            <a:srcRect l="0" t="0" r="0" b="0"/>
            <a:stretch>
              <a:fillRect/>
            </a:stretch>
          </p:blipFill>
          <p:spPr>
            <a:xfrm>
              <a:off x="778685" y="1829"/>
              <a:ext cx="13686011" cy="10264509"/>
            </a:xfrm>
            <a:prstGeom prst="rect">
              <a:avLst/>
            </a:prstGeom>
            <a:ln w="12700" cap="flat">
              <a:noFill/>
              <a:miter lim="400000"/>
            </a:ln>
            <a:effectLst/>
          </p:spPr>
        </p:pic>
        <p:sp>
          <p:nvSpPr>
            <p:cNvPr id="967" name="Scaled, normalised PDF"/>
            <p:cNvSpPr txBox="1"/>
            <p:nvPr/>
          </p:nvSpPr>
          <p:spPr>
            <a:xfrm rot="16200000">
              <a:off x="-4388542" y="4974596"/>
              <a:ext cx="10935401" cy="98620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5700">
                  <a:solidFill>
                    <a:schemeClr val="accent5"/>
                  </a:solidFill>
                  <a:latin typeface="Helvetica Neue"/>
                  <a:ea typeface="Helvetica Neue"/>
                  <a:cs typeface="Helvetica Neue"/>
                  <a:sym typeface="Helvetica Neue"/>
                </a:defRPr>
              </a:lvl1pPr>
            </a:lstStyle>
            <a:p>
              <a:pPr/>
              <a:r>
                <a:t>Scaled, normalised PDF</a:t>
              </a:r>
            </a:p>
          </p:txBody>
        </p:sp>
      </p:grpSp>
      <p:sp>
        <p:nvSpPr>
          <p:cNvPr id="969" name="C III ratio"/>
          <p:cNvSpPr txBox="1"/>
          <p:nvPr/>
        </p:nvSpPr>
        <p:spPr>
          <a:xfrm>
            <a:off x="14906527" y="2718669"/>
            <a:ext cx="2843374" cy="752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000"/>
            </a:lvl1pPr>
          </a:lstStyle>
          <a:p>
            <a:pPr/>
            <a:r>
              <a:t>C III ratio</a:t>
            </a:r>
          </a:p>
        </p:txBody>
      </p:sp>
      <p:sp>
        <p:nvSpPr>
          <p:cNvPr id="970" name="Line"/>
          <p:cNvSpPr/>
          <p:nvPr/>
        </p:nvSpPr>
        <p:spPr>
          <a:xfrm>
            <a:off x="17166158" y="3094906"/>
            <a:ext cx="561976" cy="1"/>
          </a:xfrm>
          <a:prstGeom prst="line">
            <a:avLst/>
          </a:prstGeom>
          <a:ln w="25400">
            <a:solidFill>
              <a:srgbClr val="000000"/>
            </a:solidFill>
            <a:custDash>
              <a:ds d="600000" sp="600000"/>
            </a:custDash>
            <a:miter lim="400000"/>
          </a:ln>
        </p:spPr>
        <p:txBody>
          <a:bodyPr lIns="71437" tIns="71437" rIns="71437" bIns="71437" anchor="ctr"/>
          <a:lstStyle/>
          <a:p>
            <a:pPr>
              <a:defRPr sz="3200"/>
            </a:pPr>
          </a:p>
        </p:txBody>
      </p:sp>
      <p:sp>
        <p:nvSpPr>
          <p:cNvPr id="971" name="Line"/>
          <p:cNvSpPr/>
          <p:nvPr/>
        </p:nvSpPr>
        <p:spPr>
          <a:xfrm>
            <a:off x="6685229" y="3120306"/>
            <a:ext cx="1293662" cy="1"/>
          </a:xfrm>
          <a:prstGeom prst="line">
            <a:avLst/>
          </a:prstGeom>
          <a:ln w="38100">
            <a:solidFill>
              <a:srgbClr val="000000"/>
            </a:solidFill>
            <a:custDash>
              <a:ds d="600000" sp="600000"/>
            </a:custDash>
            <a:miter lim="400000"/>
          </a:ln>
        </p:spPr>
        <p:txBody>
          <a:bodyPr lIns="71437" tIns="71437" rIns="71437" bIns="71437" anchor="ctr"/>
          <a:lstStyle/>
          <a:p>
            <a:pPr>
              <a:defRPr sz="3200"/>
            </a:pPr>
          </a:p>
        </p:txBody>
      </p:sp>
      <p:sp>
        <p:nvSpPr>
          <p:cNvPr id="972" name="UV"/>
          <p:cNvSpPr txBox="1"/>
          <p:nvPr/>
        </p:nvSpPr>
        <p:spPr>
          <a:xfrm>
            <a:off x="8270082" y="2744069"/>
            <a:ext cx="2353637" cy="752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000"/>
            </a:lvl1pPr>
          </a:lstStyle>
          <a:p>
            <a:pPr/>
            <a:r>
              <a:t>UV</a:t>
            </a:r>
          </a:p>
        </p:txBody>
      </p:sp>
      <p:sp>
        <p:nvSpPr>
          <p:cNvPr id="973" name="Pressure: log(P/k)"/>
          <p:cNvSpPr txBox="1"/>
          <p:nvPr/>
        </p:nvSpPr>
        <p:spPr>
          <a:xfrm>
            <a:off x="5593246" y="12002945"/>
            <a:ext cx="12963423" cy="9862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700">
                <a:solidFill>
                  <a:schemeClr val="accent5"/>
                </a:solidFill>
                <a:latin typeface="Helvetica Neue"/>
                <a:ea typeface="Helvetica Neue"/>
                <a:cs typeface="Helvetica Neue"/>
                <a:sym typeface="Helvetica Neue"/>
              </a:defRPr>
            </a:lvl1pPr>
          </a:lstStyle>
          <a:p>
            <a:pPr/>
            <a:r>
              <a:t>Pressure: log(P/k)</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8" name="UV vs Optical diagnostics"/>
          <p:cNvSpPr txBox="1"/>
          <p:nvPr/>
        </p:nvSpPr>
        <p:spPr>
          <a:xfrm>
            <a:off x="5625941" y="638836"/>
            <a:ext cx="12501749"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6600">
                <a:solidFill>
                  <a:schemeClr val="accent3">
                    <a:satOff val="18648"/>
                    <a:lumOff val="5971"/>
                  </a:schemeClr>
                </a:solidFill>
                <a:latin typeface="Papyrus"/>
                <a:ea typeface="Papyrus"/>
                <a:cs typeface="Papyrus"/>
                <a:sym typeface="Papyrus"/>
              </a:defRPr>
            </a:lvl1pPr>
          </a:lstStyle>
          <a:p>
            <a:pPr/>
            <a:r>
              <a:t>UV vs Optical diagnostics</a:t>
            </a:r>
          </a:p>
        </p:txBody>
      </p:sp>
      <p:grpSp>
        <p:nvGrpSpPr>
          <p:cNvPr id="991" name="Group"/>
          <p:cNvGrpSpPr/>
          <p:nvPr/>
        </p:nvGrpSpPr>
        <p:grpSpPr>
          <a:xfrm>
            <a:off x="4675834" y="2071020"/>
            <a:ext cx="13869265" cy="10935401"/>
            <a:chOff x="0" y="0"/>
            <a:chExt cx="13869262" cy="10935399"/>
          </a:xfrm>
        </p:grpSpPr>
        <p:grpSp>
          <p:nvGrpSpPr>
            <p:cNvPr id="989" name="Group"/>
            <p:cNvGrpSpPr/>
            <p:nvPr/>
          </p:nvGrpSpPr>
          <p:grpSpPr>
            <a:xfrm>
              <a:off x="183425" y="1829"/>
              <a:ext cx="13685838" cy="10264379"/>
              <a:chOff x="0" y="0"/>
              <a:chExt cx="13685837" cy="10264378"/>
            </a:xfrm>
          </p:grpSpPr>
          <p:pic>
            <p:nvPicPr>
              <p:cNvPr id="979" name="rcs0327_E_logP2_PDF_MC_size10000_P=8.0.pdf" descr="rcs0327_E_logP2_PDF_MC_size10000_P=8.0.pdf"/>
              <p:cNvPicPr>
                <a:picLocks noChangeAspect="1"/>
              </p:cNvPicPr>
              <p:nvPr/>
            </p:nvPicPr>
            <p:blipFill>
              <a:blip r:embed="rId3">
                <a:extLst/>
              </a:blip>
              <a:stretch>
                <a:fillRect/>
              </a:stretch>
            </p:blipFill>
            <p:spPr>
              <a:xfrm>
                <a:off x="0" y="0"/>
                <a:ext cx="13685838" cy="10264379"/>
              </a:xfrm>
              <a:prstGeom prst="rect">
                <a:avLst/>
              </a:prstGeom>
              <a:ln w="12700" cap="flat">
                <a:noFill/>
                <a:miter lim="400000"/>
              </a:ln>
              <a:effectLst/>
            </p:spPr>
          </p:pic>
          <p:sp>
            <p:nvSpPr>
              <p:cNvPr id="980" name="C III ratio"/>
              <p:cNvSpPr txBox="1"/>
              <p:nvPr/>
            </p:nvSpPr>
            <p:spPr>
              <a:xfrm>
                <a:off x="10038078" y="602044"/>
                <a:ext cx="2843375"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C III ratio</a:t>
                </a:r>
              </a:p>
            </p:txBody>
          </p:sp>
          <p:sp>
            <p:nvSpPr>
              <p:cNvPr id="981" name="O II ratio"/>
              <p:cNvSpPr txBox="1"/>
              <p:nvPr/>
            </p:nvSpPr>
            <p:spPr>
              <a:xfrm>
                <a:off x="10038078" y="1263001"/>
                <a:ext cx="2843375"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O II ratio</a:t>
                </a:r>
              </a:p>
            </p:txBody>
          </p:sp>
          <p:sp>
            <p:nvSpPr>
              <p:cNvPr id="982" name="Line"/>
              <p:cNvSpPr/>
              <p:nvPr/>
            </p:nvSpPr>
            <p:spPr>
              <a:xfrm>
                <a:off x="12297709" y="978282"/>
                <a:ext cx="561976" cy="1"/>
              </a:xfrm>
              <a:prstGeom prst="line">
                <a:avLst/>
              </a:prstGeom>
              <a:noFill/>
              <a:ln w="25400" cap="flat">
                <a:solidFill>
                  <a:srgbClr val="000000"/>
                </a:solidFill>
                <a:custDash>
                  <a:ds d="600000" sp="600000"/>
                </a:custDash>
                <a:miter lim="400000"/>
              </a:ln>
              <a:effectLst/>
            </p:spPr>
            <p:txBody>
              <a:bodyPr wrap="square" lIns="71437" tIns="71437" rIns="71437" bIns="71437" numCol="1" anchor="ctr">
                <a:noAutofit/>
              </a:bodyPr>
              <a:lstStyle/>
              <a:p>
                <a:pPr>
                  <a:defRPr sz="3200"/>
                </a:pPr>
              </a:p>
            </p:txBody>
          </p:sp>
          <p:sp>
            <p:nvSpPr>
              <p:cNvPr id="983" name="Line"/>
              <p:cNvSpPr/>
              <p:nvPr/>
            </p:nvSpPr>
            <p:spPr>
              <a:xfrm>
                <a:off x="12297709" y="1639238"/>
                <a:ext cx="561976" cy="1"/>
              </a:xfrm>
              <a:prstGeom prst="line">
                <a:avLst/>
              </a:prstGeom>
              <a:noFill/>
              <a:ln w="38100" cap="flat">
                <a:solidFill>
                  <a:srgbClr val="C37576"/>
                </a:solidFill>
                <a:prstDash val="solid"/>
                <a:miter lim="400000"/>
              </a:ln>
              <a:effectLst/>
            </p:spPr>
            <p:txBody>
              <a:bodyPr wrap="square" lIns="71437" tIns="71437" rIns="71437" bIns="71437" numCol="1" anchor="ctr">
                <a:noAutofit/>
              </a:bodyPr>
              <a:lstStyle/>
              <a:p>
                <a:pPr>
                  <a:defRPr sz="3200"/>
                </a:pPr>
              </a:p>
            </p:txBody>
          </p:sp>
          <p:grpSp>
            <p:nvGrpSpPr>
              <p:cNvPr id="988" name="Group"/>
              <p:cNvGrpSpPr/>
              <p:nvPr/>
            </p:nvGrpSpPr>
            <p:grpSpPr>
              <a:xfrm>
                <a:off x="1816780" y="602044"/>
                <a:ext cx="3938491" cy="1413433"/>
                <a:chOff x="0" y="0"/>
                <a:chExt cx="3938489" cy="1413431"/>
              </a:xfrm>
            </p:grpSpPr>
            <p:sp>
              <p:nvSpPr>
                <p:cNvPr id="984" name="Line"/>
                <p:cNvSpPr/>
                <p:nvPr/>
              </p:nvSpPr>
              <p:spPr>
                <a:xfrm>
                  <a:off x="0" y="1037193"/>
                  <a:ext cx="1293662" cy="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p>
              </p:txBody>
            </p:sp>
            <p:sp>
              <p:nvSpPr>
                <p:cNvPr id="985" name="Optical"/>
                <p:cNvSpPr txBox="1"/>
                <p:nvPr/>
              </p:nvSpPr>
              <p:spPr>
                <a:xfrm>
                  <a:off x="1584853" y="660956"/>
                  <a:ext cx="1898105"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Optical</a:t>
                  </a:r>
                </a:p>
              </p:txBody>
            </p:sp>
            <p:sp>
              <p:nvSpPr>
                <p:cNvPr id="986" name="Line"/>
                <p:cNvSpPr/>
                <p:nvPr/>
              </p:nvSpPr>
              <p:spPr>
                <a:xfrm>
                  <a:off x="0" y="376237"/>
                  <a:ext cx="1293662" cy="1"/>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p>
              </p:txBody>
            </p:sp>
            <p:sp>
              <p:nvSpPr>
                <p:cNvPr id="987" name="UV"/>
                <p:cNvSpPr txBox="1"/>
                <p:nvPr/>
              </p:nvSpPr>
              <p:spPr>
                <a:xfrm>
                  <a:off x="1584853" y="-1"/>
                  <a:ext cx="2353637"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UV</a:t>
                  </a:r>
                </a:p>
              </p:txBody>
            </p:sp>
          </p:grpSp>
        </p:grpSp>
        <p:sp>
          <p:nvSpPr>
            <p:cNvPr id="990" name="Scaled, normalised PDF"/>
            <p:cNvSpPr txBox="1"/>
            <p:nvPr/>
          </p:nvSpPr>
          <p:spPr>
            <a:xfrm rot="16200000">
              <a:off x="-4974597" y="4974596"/>
              <a:ext cx="10935401" cy="98620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5700">
                  <a:solidFill>
                    <a:schemeClr val="accent5"/>
                  </a:solidFill>
                  <a:latin typeface="Helvetica Neue"/>
                  <a:ea typeface="Helvetica Neue"/>
                  <a:cs typeface="Helvetica Neue"/>
                  <a:sym typeface="Helvetica Neue"/>
                </a:defRPr>
              </a:lvl1pPr>
            </a:lstStyle>
            <a:p>
              <a:pPr/>
              <a:r>
                <a:t>Scaled, normalised PDF</a:t>
              </a:r>
            </a:p>
          </p:txBody>
        </p:sp>
      </p:grpSp>
      <p:sp>
        <p:nvSpPr>
          <p:cNvPr id="992" name="Pressure: log(P/k)"/>
          <p:cNvSpPr txBox="1"/>
          <p:nvPr/>
        </p:nvSpPr>
        <p:spPr>
          <a:xfrm>
            <a:off x="5593246" y="12002945"/>
            <a:ext cx="12963423" cy="9862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700">
                <a:solidFill>
                  <a:schemeClr val="accent5"/>
                </a:solidFill>
                <a:latin typeface="Helvetica Neue"/>
                <a:ea typeface="Helvetica Neue"/>
                <a:cs typeface="Helvetica Neue"/>
                <a:sym typeface="Helvetica Neue"/>
              </a:defRPr>
            </a:lvl1pPr>
          </a:lstStyle>
          <a:p>
            <a:pPr/>
            <a:r>
              <a:t>Pressure: log(P/k)</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7" name="UV vs Optical diagnostics"/>
          <p:cNvSpPr txBox="1"/>
          <p:nvPr/>
        </p:nvSpPr>
        <p:spPr>
          <a:xfrm>
            <a:off x="5625941" y="638836"/>
            <a:ext cx="12501749"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6600">
                <a:solidFill>
                  <a:schemeClr val="accent3">
                    <a:satOff val="18648"/>
                    <a:lumOff val="5971"/>
                  </a:schemeClr>
                </a:solidFill>
                <a:latin typeface="Papyrus"/>
                <a:ea typeface="Papyrus"/>
                <a:cs typeface="Papyrus"/>
                <a:sym typeface="Papyrus"/>
              </a:defRPr>
            </a:lvl1pPr>
          </a:lstStyle>
          <a:p>
            <a:pPr/>
            <a:r>
              <a:t>UV vs Optical diagnostics</a:t>
            </a:r>
          </a:p>
        </p:txBody>
      </p:sp>
      <p:grpSp>
        <p:nvGrpSpPr>
          <p:cNvPr id="1015" name="Group"/>
          <p:cNvGrpSpPr/>
          <p:nvPr/>
        </p:nvGrpSpPr>
        <p:grpSpPr>
          <a:xfrm>
            <a:off x="4675834" y="2071020"/>
            <a:ext cx="13881965" cy="10935401"/>
            <a:chOff x="0" y="0"/>
            <a:chExt cx="13881962" cy="10935399"/>
          </a:xfrm>
        </p:grpSpPr>
        <p:grpSp>
          <p:nvGrpSpPr>
            <p:cNvPr id="1012" name="Group"/>
            <p:cNvGrpSpPr/>
            <p:nvPr/>
          </p:nvGrpSpPr>
          <p:grpSpPr>
            <a:xfrm>
              <a:off x="196125" y="1829"/>
              <a:ext cx="13685838" cy="10264379"/>
              <a:chOff x="0" y="0"/>
              <a:chExt cx="13685837" cy="10264378"/>
            </a:xfrm>
          </p:grpSpPr>
          <p:pic>
            <p:nvPicPr>
              <p:cNvPr id="998" name="rcs0327_E_logP3_PDF_MC_size10000_P=8.0.pdf" descr="rcs0327_E_logP3_PDF_MC_size10000_P=8.0.pdf"/>
              <p:cNvPicPr>
                <a:picLocks noChangeAspect="1"/>
              </p:cNvPicPr>
              <p:nvPr/>
            </p:nvPicPr>
            <p:blipFill>
              <a:blip r:embed="rId3">
                <a:extLst/>
              </a:blip>
              <a:stretch>
                <a:fillRect/>
              </a:stretch>
            </p:blipFill>
            <p:spPr>
              <a:xfrm>
                <a:off x="0" y="0"/>
                <a:ext cx="13685838" cy="10264379"/>
              </a:xfrm>
              <a:prstGeom prst="rect">
                <a:avLst/>
              </a:prstGeom>
              <a:ln w="12700" cap="flat">
                <a:noFill/>
                <a:miter lim="400000"/>
              </a:ln>
              <a:effectLst/>
            </p:spPr>
          </p:pic>
          <p:sp>
            <p:nvSpPr>
              <p:cNvPr id="999" name="C III ratio"/>
              <p:cNvSpPr txBox="1"/>
              <p:nvPr/>
            </p:nvSpPr>
            <p:spPr>
              <a:xfrm>
                <a:off x="10038078" y="602044"/>
                <a:ext cx="2843375"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C III ratio</a:t>
                </a:r>
              </a:p>
            </p:txBody>
          </p:sp>
          <p:sp>
            <p:nvSpPr>
              <p:cNvPr id="1000" name="O II ratio"/>
              <p:cNvSpPr txBox="1"/>
              <p:nvPr/>
            </p:nvSpPr>
            <p:spPr>
              <a:xfrm>
                <a:off x="10038078" y="1263001"/>
                <a:ext cx="2843375"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O II ratio</a:t>
                </a:r>
              </a:p>
            </p:txBody>
          </p:sp>
          <p:sp>
            <p:nvSpPr>
              <p:cNvPr id="1001" name="Si III ratio"/>
              <p:cNvSpPr txBox="1"/>
              <p:nvPr/>
            </p:nvSpPr>
            <p:spPr>
              <a:xfrm>
                <a:off x="10038078" y="2062752"/>
                <a:ext cx="2843375"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Si III ratio</a:t>
                </a:r>
              </a:p>
            </p:txBody>
          </p:sp>
          <p:sp>
            <p:nvSpPr>
              <p:cNvPr id="1002" name="S II ratio"/>
              <p:cNvSpPr txBox="1"/>
              <p:nvPr/>
            </p:nvSpPr>
            <p:spPr>
              <a:xfrm>
                <a:off x="10038078" y="2723708"/>
                <a:ext cx="2843375"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S II ratio</a:t>
                </a:r>
              </a:p>
            </p:txBody>
          </p:sp>
          <p:sp>
            <p:nvSpPr>
              <p:cNvPr id="1003" name="Line"/>
              <p:cNvSpPr/>
              <p:nvPr/>
            </p:nvSpPr>
            <p:spPr>
              <a:xfrm>
                <a:off x="12297709" y="978282"/>
                <a:ext cx="561976" cy="1"/>
              </a:xfrm>
              <a:prstGeom prst="line">
                <a:avLst/>
              </a:prstGeom>
              <a:noFill/>
              <a:ln w="25400" cap="flat">
                <a:solidFill>
                  <a:srgbClr val="000000"/>
                </a:solidFill>
                <a:custDash>
                  <a:ds d="600000" sp="600000"/>
                </a:custDash>
                <a:miter lim="400000"/>
              </a:ln>
              <a:effectLst/>
            </p:spPr>
            <p:txBody>
              <a:bodyPr wrap="square" lIns="71437" tIns="71437" rIns="71437" bIns="71437" numCol="1" anchor="ctr">
                <a:noAutofit/>
              </a:bodyPr>
              <a:lstStyle/>
              <a:p>
                <a:pPr>
                  <a:defRPr sz="3200"/>
                </a:pPr>
              </a:p>
            </p:txBody>
          </p:sp>
          <p:sp>
            <p:nvSpPr>
              <p:cNvPr id="1004" name="Line"/>
              <p:cNvSpPr/>
              <p:nvPr/>
            </p:nvSpPr>
            <p:spPr>
              <a:xfrm>
                <a:off x="12297709" y="1639238"/>
                <a:ext cx="561976" cy="1"/>
              </a:xfrm>
              <a:prstGeom prst="line">
                <a:avLst/>
              </a:prstGeom>
              <a:noFill/>
              <a:ln w="38100" cap="flat">
                <a:solidFill>
                  <a:srgbClr val="C37576"/>
                </a:solidFill>
                <a:prstDash val="solid"/>
                <a:miter lim="400000"/>
              </a:ln>
              <a:effectLst/>
            </p:spPr>
            <p:txBody>
              <a:bodyPr wrap="square" lIns="71437" tIns="71437" rIns="71437" bIns="71437" numCol="1" anchor="ctr">
                <a:noAutofit/>
              </a:bodyPr>
              <a:lstStyle/>
              <a:p>
                <a:pPr>
                  <a:defRPr sz="3200"/>
                </a:pPr>
              </a:p>
            </p:txBody>
          </p:sp>
          <p:sp>
            <p:nvSpPr>
              <p:cNvPr id="1005" name="Line"/>
              <p:cNvSpPr/>
              <p:nvPr/>
            </p:nvSpPr>
            <p:spPr>
              <a:xfrm>
                <a:off x="12297709" y="2438989"/>
                <a:ext cx="561976" cy="1"/>
              </a:xfrm>
              <a:prstGeom prst="line">
                <a:avLst/>
              </a:prstGeom>
              <a:noFill/>
              <a:ln w="25400" cap="flat">
                <a:solidFill>
                  <a:srgbClr val="6267FB"/>
                </a:solidFill>
                <a:custDash>
                  <a:ds d="600000" sp="600000"/>
                </a:custDash>
                <a:miter lim="400000"/>
              </a:ln>
              <a:effectLst/>
            </p:spPr>
            <p:txBody>
              <a:bodyPr wrap="square" lIns="71437" tIns="71437" rIns="71437" bIns="71437" numCol="1" anchor="ctr">
                <a:noAutofit/>
              </a:bodyPr>
              <a:lstStyle/>
              <a:p>
                <a:pPr>
                  <a:defRPr sz="3200"/>
                </a:pPr>
              </a:p>
            </p:txBody>
          </p:sp>
          <p:sp>
            <p:nvSpPr>
              <p:cNvPr id="1006" name="Line"/>
              <p:cNvSpPr/>
              <p:nvPr/>
            </p:nvSpPr>
            <p:spPr>
              <a:xfrm>
                <a:off x="12297709" y="3062751"/>
                <a:ext cx="561976" cy="1"/>
              </a:xfrm>
              <a:prstGeom prst="line">
                <a:avLst/>
              </a:prstGeom>
              <a:noFill/>
              <a:ln w="38100" cap="flat">
                <a:solidFill>
                  <a:srgbClr val="408640"/>
                </a:solidFill>
                <a:prstDash val="solid"/>
                <a:miter lim="400000"/>
              </a:ln>
              <a:effectLst/>
            </p:spPr>
            <p:txBody>
              <a:bodyPr wrap="square" lIns="71437" tIns="71437" rIns="71437" bIns="71437" numCol="1" anchor="ctr">
                <a:noAutofit/>
              </a:bodyPr>
              <a:lstStyle/>
              <a:p>
                <a:pPr>
                  <a:defRPr sz="3200"/>
                </a:pPr>
              </a:p>
            </p:txBody>
          </p:sp>
          <p:grpSp>
            <p:nvGrpSpPr>
              <p:cNvPr id="1011" name="Group"/>
              <p:cNvGrpSpPr/>
              <p:nvPr/>
            </p:nvGrpSpPr>
            <p:grpSpPr>
              <a:xfrm>
                <a:off x="1816780" y="602044"/>
                <a:ext cx="3938491" cy="1413433"/>
                <a:chOff x="0" y="0"/>
                <a:chExt cx="3938489" cy="1413431"/>
              </a:xfrm>
            </p:grpSpPr>
            <p:sp>
              <p:nvSpPr>
                <p:cNvPr id="1007" name="Line"/>
                <p:cNvSpPr/>
                <p:nvPr/>
              </p:nvSpPr>
              <p:spPr>
                <a:xfrm>
                  <a:off x="0" y="1037193"/>
                  <a:ext cx="1293662" cy="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pPr>
                </a:p>
              </p:txBody>
            </p:sp>
            <p:sp>
              <p:nvSpPr>
                <p:cNvPr id="1008" name="Optical"/>
                <p:cNvSpPr txBox="1"/>
                <p:nvPr/>
              </p:nvSpPr>
              <p:spPr>
                <a:xfrm>
                  <a:off x="1584853" y="660956"/>
                  <a:ext cx="1898105"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Optical</a:t>
                  </a:r>
                </a:p>
              </p:txBody>
            </p:sp>
            <p:sp>
              <p:nvSpPr>
                <p:cNvPr id="1009" name="Line"/>
                <p:cNvSpPr/>
                <p:nvPr/>
              </p:nvSpPr>
              <p:spPr>
                <a:xfrm>
                  <a:off x="0" y="376237"/>
                  <a:ext cx="1293662" cy="1"/>
                </a:xfrm>
                <a:prstGeom prst="line">
                  <a:avLst/>
                </a:prstGeom>
                <a:noFill/>
                <a:ln w="38100" cap="flat">
                  <a:solidFill>
                    <a:srgbClr val="000000"/>
                  </a:solidFill>
                  <a:custDash>
                    <a:ds d="600000" sp="600000"/>
                  </a:custDash>
                  <a:miter lim="400000"/>
                </a:ln>
                <a:effectLst/>
              </p:spPr>
              <p:txBody>
                <a:bodyPr wrap="square" lIns="71437" tIns="71437" rIns="71437" bIns="71437" numCol="1" anchor="ctr">
                  <a:noAutofit/>
                </a:bodyPr>
                <a:lstStyle/>
                <a:p>
                  <a:pPr>
                    <a:defRPr sz="3200"/>
                  </a:pPr>
                </a:p>
              </p:txBody>
            </p:sp>
            <p:sp>
              <p:nvSpPr>
                <p:cNvPr id="1010" name="UV"/>
                <p:cNvSpPr txBox="1"/>
                <p:nvPr/>
              </p:nvSpPr>
              <p:spPr>
                <a:xfrm>
                  <a:off x="1584853" y="-1"/>
                  <a:ext cx="2353637" cy="75247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4000"/>
                  </a:lvl1pPr>
                </a:lstStyle>
                <a:p>
                  <a:pPr/>
                  <a:r>
                    <a:t>UV</a:t>
                  </a:r>
                </a:p>
              </p:txBody>
            </p:sp>
          </p:grpSp>
        </p:grpSp>
        <p:sp>
          <p:nvSpPr>
            <p:cNvPr id="1013" name="Pressure: log(P/k)"/>
            <p:cNvSpPr txBox="1"/>
            <p:nvPr/>
          </p:nvSpPr>
          <p:spPr>
            <a:xfrm>
              <a:off x="917411" y="9931925"/>
              <a:ext cx="12963422" cy="98620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5700">
                  <a:solidFill>
                    <a:schemeClr val="accent5"/>
                  </a:solidFill>
                  <a:latin typeface="Helvetica Neue"/>
                  <a:ea typeface="Helvetica Neue"/>
                  <a:cs typeface="Helvetica Neue"/>
                  <a:sym typeface="Helvetica Neue"/>
                </a:defRPr>
              </a:lvl1pPr>
            </a:lstStyle>
            <a:p>
              <a:pPr/>
              <a:r>
                <a:t>Pressure: log(P/k)</a:t>
              </a:r>
            </a:p>
          </p:txBody>
        </p:sp>
        <p:sp>
          <p:nvSpPr>
            <p:cNvPr id="1014" name="Scaled, normalised PDF"/>
            <p:cNvSpPr txBox="1"/>
            <p:nvPr/>
          </p:nvSpPr>
          <p:spPr>
            <a:xfrm rot="16200000">
              <a:off x="-4974597" y="4974596"/>
              <a:ext cx="10935401" cy="98620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5700">
                  <a:solidFill>
                    <a:schemeClr val="accent5"/>
                  </a:solidFill>
                  <a:latin typeface="Helvetica Neue"/>
                  <a:ea typeface="Helvetica Neue"/>
                  <a:cs typeface="Helvetica Neue"/>
                  <a:sym typeface="Helvetica Neue"/>
                </a:defRPr>
              </a:lvl1pPr>
            </a:lstStyle>
            <a:p>
              <a:pPr/>
              <a:r>
                <a:t>Scaled, normalised PDF</a:t>
              </a:r>
            </a:p>
          </p:txBody>
        </p:sp>
      </p:grpSp>
      <p:sp>
        <p:nvSpPr>
          <p:cNvPr id="1016" name="Acharyya et al. 2019"/>
          <p:cNvSpPr txBox="1"/>
          <p:nvPr/>
        </p:nvSpPr>
        <p:spPr>
          <a:xfrm>
            <a:off x="19516740" y="12071493"/>
            <a:ext cx="5214166" cy="739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642937">
              <a:defRPr i="1" sz="3800">
                <a:solidFill>
                  <a:srgbClr val="FFFFFF"/>
                </a:solidFill>
                <a:latin typeface="Times Roman"/>
                <a:ea typeface="Times Roman"/>
                <a:cs typeface="Times Roman"/>
                <a:sym typeface="Times Roman"/>
              </a:defRPr>
            </a:lvl1pPr>
          </a:lstStyle>
          <a:p>
            <a:pPr/>
            <a:r>
              <a:t>Acharyya et al. 2019</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1" name="Why does UV yield higher pressure?"/>
          <p:cNvSpPr txBox="1"/>
          <p:nvPr/>
        </p:nvSpPr>
        <p:spPr>
          <a:xfrm>
            <a:off x="5209779" y="425254"/>
            <a:ext cx="13857358"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6600">
                <a:solidFill>
                  <a:schemeClr val="accent3">
                    <a:satOff val="18648"/>
                    <a:lumOff val="5971"/>
                  </a:schemeClr>
                </a:solidFill>
                <a:latin typeface="Papyrus"/>
                <a:ea typeface="Papyrus"/>
                <a:cs typeface="Papyrus"/>
                <a:sym typeface="Papyrus"/>
              </a:defRPr>
            </a:lvl1pPr>
          </a:lstStyle>
          <a:p>
            <a:pPr/>
            <a:r>
              <a:t>Why does UV yield higher pressure?</a:t>
            </a:r>
          </a:p>
        </p:txBody>
      </p:sp>
      <p:sp>
        <p:nvSpPr>
          <p:cNvPr id="1022" name="Rectangle"/>
          <p:cNvSpPr/>
          <p:nvPr/>
        </p:nvSpPr>
        <p:spPr>
          <a:xfrm>
            <a:off x="2957015" y="4774365"/>
            <a:ext cx="4031905" cy="2284756"/>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grpSp>
        <p:nvGrpSpPr>
          <p:cNvPr id="1025" name="Group"/>
          <p:cNvGrpSpPr/>
          <p:nvPr/>
        </p:nvGrpSpPr>
        <p:grpSpPr>
          <a:xfrm>
            <a:off x="13278800" y="2060634"/>
            <a:ext cx="10753761" cy="10756582"/>
            <a:chOff x="0" y="0"/>
            <a:chExt cx="10753759" cy="10756580"/>
          </a:xfrm>
        </p:grpSpPr>
        <p:pic>
          <p:nvPicPr>
            <p:cNvPr id="1023" name="ionisation_zones.pdf" descr="ionisation_zones.pdf"/>
            <p:cNvPicPr>
              <a:picLocks noChangeAspect="1"/>
            </p:cNvPicPr>
            <p:nvPr/>
          </p:nvPicPr>
          <p:blipFill>
            <a:blip r:embed="rId3">
              <a:extLst/>
            </a:blip>
            <a:stretch>
              <a:fillRect/>
            </a:stretch>
          </p:blipFill>
          <p:spPr>
            <a:xfrm>
              <a:off x="0" y="0"/>
              <a:ext cx="10753760" cy="10753760"/>
            </a:xfrm>
            <a:prstGeom prst="rect">
              <a:avLst/>
            </a:prstGeom>
            <a:ln w="12700" cap="flat">
              <a:noFill/>
              <a:miter lim="400000"/>
            </a:ln>
            <a:effectLst/>
          </p:spPr>
        </p:pic>
        <p:sp>
          <p:nvSpPr>
            <p:cNvPr id="1024" name="Kewley+2019a, Acharyya+2019"/>
            <p:cNvSpPr txBox="1"/>
            <p:nvPr/>
          </p:nvSpPr>
          <p:spPr>
            <a:xfrm>
              <a:off x="8213" y="10156505"/>
              <a:ext cx="7136547"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642937">
                <a:defRPr i="1" sz="3000">
                  <a:latin typeface="Helvetica"/>
                  <a:ea typeface="Helvetica"/>
                  <a:cs typeface="Helvetica"/>
                  <a:sym typeface="Helvetica"/>
                </a:defRPr>
              </a:lvl1pPr>
            </a:lstStyle>
            <a:p>
              <a:pPr/>
              <a:r>
                <a:t>Kewley+2019a, Acharyya+2019</a:t>
              </a:r>
            </a:p>
          </p:txBody>
        </p:sp>
      </p:grpSp>
      <p:grpSp>
        <p:nvGrpSpPr>
          <p:cNvPr id="1030" name="Group"/>
          <p:cNvGrpSpPr/>
          <p:nvPr/>
        </p:nvGrpSpPr>
        <p:grpSpPr>
          <a:xfrm>
            <a:off x="1184483" y="2073973"/>
            <a:ext cx="10771573" cy="10729904"/>
            <a:chOff x="0" y="0"/>
            <a:chExt cx="10771571" cy="10729902"/>
          </a:xfrm>
        </p:grpSpPr>
        <p:grpSp>
          <p:nvGrpSpPr>
            <p:cNvPr id="1028" name="Group"/>
            <p:cNvGrpSpPr/>
            <p:nvPr/>
          </p:nvGrpSpPr>
          <p:grpSpPr>
            <a:xfrm>
              <a:off x="0" y="0"/>
              <a:ext cx="10771572" cy="10729903"/>
              <a:chOff x="0" y="0"/>
              <a:chExt cx="10771571" cy="10729902"/>
            </a:xfrm>
          </p:grpSpPr>
          <p:pic>
            <p:nvPicPr>
              <p:cNvPr id="1026" name="hii_region.jpg" descr="hii_region.jpg"/>
              <p:cNvPicPr>
                <a:picLocks noChangeAspect="1"/>
              </p:cNvPicPr>
              <p:nvPr/>
            </p:nvPicPr>
            <p:blipFill>
              <a:blip r:embed="rId4">
                <a:extLst/>
              </a:blip>
              <a:stretch>
                <a:fillRect/>
              </a:stretch>
            </p:blipFill>
            <p:spPr>
              <a:xfrm>
                <a:off x="0" y="0"/>
                <a:ext cx="10771572" cy="10729903"/>
              </a:xfrm>
              <a:prstGeom prst="rect">
                <a:avLst/>
              </a:prstGeom>
              <a:ln w="12700" cap="flat">
                <a:noFill/>
                <a:miter lim="400000"/>
              </a:ln>
              <a:effectLst/>
            </p:spPr>
          </p:pic>
          <p:sp>
            <p:nvSpPr>
              <p:cNvPr id="1027" name="Courtesy: Mayker 2019"/>
              <p:cNvSpPr txBox="1"/>
              <p:nvPr/>
            </p:nvSpPr>
            <p:spPr>
              <a:xfrm>
                <a:off x="86305" y="10129827"/>
                <a:ext cx="4094312"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i="1" sz="3000">
                    <a:latin typeface="Helvetica"/>
                    <a:ea typeface="Helvetica"/>
                    <a:cs typeface="Helvetica"/>
                    <a:sym typeface="Helvetica"/>
                  </a:defRPr>
                </a:lvl1pPr>
              </a:lstStyle>
              <a:p>
                <a:pPr/>
                <a:r>
                  <a:t>Courtesy: Mayker 2019</a:t>
                </a:r>
              </a:p>
            </p:txBody>
          </p:sp>
        </p:grpSp>
        <p:sp>
          <p:nvSpPr>
            <p:cNvPr id="1029" name="SiIII"/>
            <p:cNvSpPr txBox="1"/>
            <p:nvPr/>
          </p:nvSpPr>
          <p:spPr>
            <a:xfrm>
              <a:off x="4241224" y="4553777"/>
              <a:ext cx="1002412" cy="752476"/>
            </a:xfrm>
            <a:prstGeom prst="rect">
              <a:avLst/>
            </a:prstGeom>
            <a:solidFill>
              <a:srgbClr val="CCD5EC"/>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lvl1pPr>
            </a:lstStyle>
            <a:p>
              <a:pPr/>
              <a:r>
                <a:t>SiIII</a:t>
              </a:r>
            </a:p>
          </p:txBody>
        </p:sp>
      </p:grpSp>
      <p:pic>
        <p:nvPicPr>
          <p:cNvPr id="1031" name="Line Line" descr="Line Line"/>
          <p:cNvPicPr>
            <a:picLocks noChangeAspect="0"/>
          </p:cNvPicPr>
          <p:nvPr/>
        </p:nvPicPr>
        <p:blipFill>
          <a:blip r:embed="rId5">
            <a:extLst/>
          </a:blip>
          <a:stretch>
            <a:fillRect/>
          </a:stretch>
        </p:blipFill>
        <p:spPr>
          <a:xfrm rot="10024077">
            <a:off x="5739986" y="4855226"/>
            <a:ext cx="14273741" cy="457905"/>
          </a:xfrm>
          <a:prstGeom prst="rect">
            <a:avLst/>
          </a:prstGeom>
        </p:spPr>
      </p:pic>
      <p:pic>
        <p:nvPicPr>
          <p:cNvPr id="1033" name="Line Line" descr="Line Line"/>
          <p:cNvPicPr>
            <a:picLocks noChangeAspect="0"/>
          </p:cNvPicPr>
          <p:nvPr/>
        </p:nvPicPr>
        <p:blipFill>
          <a:blip r:embed="rId6">
            <a:extLst/>
          </a:blip>
          <a:stretch>
            <a:fillRect/>
          </a:stretch>
        </p:blipFill>
        <p:spPr>
          <a:xfrm rot="10653961">
            <a:off x="5167479" y="8338769"/>
            <a:ext cx="13992857" cy="457905"/>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31"/>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0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1" grpId="2"/>
      <p:bldP build="whole" bldLvl="1" animBg="1" rev="0" advAuto="0" spid="1033" grpId="3"/>
      <p:bldP build="whole" bldLvl="1" animBg="1" rev="0" advAuto="0" spid="1025"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9" name="Challenges in looking so far out?"/>
          <p:cNvSpPr txBox="1"/>
          <p:nvPr/>
        </p:nvSpPr>
        <p:spPr>
          <a:xfrm>
            <a:off x="2843148" y="303378"/>
            <a:ext cx="18697704"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Challenges in looking so far out?</a:t>
            </a:r>
          </a:p>
        </p:txBody>
      </p:sp>
      <p:sp>
        <p:nvSpPr>
          <p:cNvPr id="1040" name="Farther galaxies are difficult to spatially resolve -&gt; images are blurred"/>
          <p:cNvSpPr txBox="1"/>
          <p:nvPr/>
        </p:nvSpPr>
        <p:spPr>
          <a:xfrm>
            <a:off x="2021063" y="1709732"/>
            <a:ext cx="20234790"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latin typeface="Papyrus"/>
                <a:ea typeface="Papyrus"/>
                <a:cs typeface="Papyrus"/>
                <a:sym typeface="Papyrus"/>
              </a:defRPr>
            </a:lvl1pPr>
          </a:lstStyle>
          <a:p>
            <a:pPr/>
            <a:r>
              <a:t>Farther galaxies are difficult to spatially resolve -&gt; images are blurred</a:t>
            </a:r>
          </a:p>
        </p:txBody>
      </p:sp>
      <p:pic>
        <p:nvPicPr>
          <p:cNvPr id="1041" name="highz3.jpeg" descr="highz3.jpeg"/>
          <p:cNvPicPr>
            <a:picLocks noChangeAspect="1"/>
          </p:cNvPicPr>
          <p:nvPr/>
        </p:nvPicPr>
        <p:blipFill>
          <a:blip r:embed="rId2">
            <a:extLst/>
          </a:blip>
          <a:stretch>
            <a:fillRect/>
          </a:stretch>
        </p:blipFill>
        <p:spPr>
          <a:xfrm>
            <a:off x="7589942" y="5398211"/>
            <a:ext cx="4264635" cy="4103704"/>
          </a:xfrm>
          <a:prstGeom prst="rect">
            <a:avLst/>
          </a:prstGeom>
          <a:ln w="12700">
            <a:miter lim="400000"/>
          </a:ln>
        </p:spPr>
      </p:pic>
      <p:pic>
        <p:nvPicPr>
          <p:cNvPr id="1042" name="highz2.jpeg" descr="highz2.jpeg"/>
          <p:cNvPicPr>
            <a:picLocks noChangeAspect="1"/>
          </p:cNvPicPr>
          <p:nvPr/>
        </p:nvPicPr>
        <p:blipFill>
          <a:blip r:embed="rId3">
            <a:extLst/>
          </a:blip>
          <a:stretch>
            <a:fillRect/>
          </a:stretch>
        </p:blipFill>
        <p:spPr>
          <a:xfrm>
            <a:off x="2666003" y="8866518"/>
            <a:ext cx="4410712" cy="3724602"/>
          </a:xfrm>
          <a:prstGeom prst="rect">
            <a:avLst/>
          </a:prstGeom>
          <a:ln w="12700">
            <a:miter lim="400000"/>
          </a:ln>
        </p:spPr>
      </p:pic>
      <p:pic>
        <p:nvPicPr>
          <p:cNvPr id="1043" name="highz1.jpeg" descr="highz1.jpeg"/>
          <p:cNvPicPr>
            <a:picLocks noChangeAspect="1"/>
          </p:cNvPicPr>
          <p:nvPr/>
        </p:nvPicPr>
        <p:blipFill>
          <a:blip r:embed="rId4">
            <a:extLst/>
          </a:blip>
          <a:stretch>
            <a:fillRect/>
          </a:stretch>
        </p:blipFill>
        <p:spPr>
          <a:xfrm>
            <a:off x="363974" y="4271660"/>
            <a:ext cx="4859649" cy="4103704"/>
          </a:xfrm>
          <a:prstGeom prst="rect">
            <a:avLst/>
          </a:prstGeom>
          <a:ln w="12700">
            <a:miter lim="400000"/>
          </a:ln>
        </p:spPr>
      </p:pic>
      <p:pic>
        <p:nvPicPr>
          <p:cNvPr id="1044" name="lowz.jpeg" descr="lowz.jpeg"/>
          <p:cNvPicPr>
            <a:picLocks noChangeAspect="1"/>
          </p:cNvPicPr>
          <p:nvPr/>
        </p:nvPicPr>
        <p:blipFill>
          <a:blip r:embed="rId5">
            <a:extLst/>
          </a:blip>
          <a:stretch>
            <a:fillRect/>
          </a:stretch>
        </p:blipFill>
        <p:spPr>
          <a:xfrm>
            <a:off x="14220896" y="4734142"/>
            <a:ext cx="9400310" cy="8046356"/>
          </a:xfrm>
          <a:prstGeom prst="rect">
            <a:avLst/>
          </a:prstGeom>
          <a:ln w="12700">
            <a:miter lim="400000"/>
          </a:ln>
        </p:spPr>
      </p:pic>
      <p:sp>
        <p:nvSpPr>
          <p:cNvPr id="1045" name="Nearby galaxies"/>
          <p:cNvSpPr txBox="1"/>
          <p:nvPr/>
        </p:nvSpPr>
        <p:spPr>
          <a:xfrm>
            <a:off x="15174734" y="3582597"/>
            <a:ext cx="7000236" cy="1260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700">
                <a:solidFill>
                  <a:schemeClr val="accent3">
                    <a:satOff val="18648"/>
                    <a:lumOff val="5971"/>
                  </a:schemeClr>
                </a:solidFill>
                <a:latin typeface="Papyrus"/>
                <a:ea typeface="Papyrus"/>
                <a:cs typeface="Papyrus"/>
                <a:sym typeface="Papyrus"/>
              </a:defRPr>
            </a:lvl1pPr>
          </a:lstStyle>
          <a:p>
            <a:pPr/>
            <a:r>
              <a:t>Nearby galaxies</a:t>
            </a:r>
          </a:p>
        </p:txBody>
      </p:sp>
      <p:sp>
        <p:nvSpPr>
          <p:cNvPr id="1046" name="Distant galaxies"/>
          <p:cNvSpPr txBox="1"/>
          <p:nvPr/>
        </p:nvSpPr>
        <p:spPr>
          <a:xfrm>
            <a:off x="5424209" y="3582597"/>
            <a:ext cx="7000237" cy="1260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5700">
                <a:solidFill>
                  <a:schemeClr val="accent3">
                    <a:satOff val="18648"/>
                    <a:lumOff val="5971"/>
                  </a:schemeClr>
                </a:solidFill>
                <a:latin typeface="Papyrus"/>
                <a:ea typeface="Papyrus"/>
                <a:cs typeface="Papyrus"/>
                <a:sym typeface="Papyrus"/>
              </a:defRPr>
            </a:lvl1pPr>
          </a:lstStyle>
          <a:p>
            <a:pPr/>
            <a:r>
              <a:t>Distant galaxies</a:t>
            </a:r>
          </a:p>
        </p:txBody>
      </p:sp>
      <p:pic>
        <p:nvPicPr>
          <p:cNvPr id="1047" name="Line Line" descr="Line Line"/>
          <p:cNvPicPr>
            <a:picLocks noChangeAspect="0"/>
          </p:cNvPicPr>
          <p:nvPr/>
        </p:nvPicPr>
        <p:blipFill>
          <a:blip r:embed="rId6">
            <a:extLst/>
          </a:blip>
          <a:stretch>
            <a:fillRect/>
          </a:stretch>
        </p:blipFill>
        <p:spPr>
          <a:xfrm rot="16200000">
            <a:off x="8592695" y="7905590"/>
            <a:ext cx="8992300" cy="101601"/>
          </a:xfrm>
          <a:prstGeom prst="rect">
            <a:avLst/>
          </a:prstGeom>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1" name="But how to measure things correctly?"/>
          <p:cNvSpPr txBox="1"/>
          <p:nvPr/>
        </p:nvSpPr>
        <p:spPr>
          <a:xfrm>
            <a:off x="2768228" y="1690752"/>
            <a:ext cx="18829789"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But how to measure things correctly?</a:t>
            </a:r>
          </a:p>
        </p:txBody>
      </p:sp>
      <p:sp>
        <p:nvSpPr>
          <p:cNvPr id="1052" name="I produced mock IFU data cubes"/>
          <p:cNvSpPr txBox="1"/>
          <p:nvPr/>
        </p:nvSpPr>
        <p:spPr>
          <a:xfrm>
            <a:off x="2777105" y="4511605"/>
            <a:ext cx="18829790"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457200">
              <a:lnSpc>
                <a:spcPts val="16100"/>
              </a:lnSpc>
              <a:defRPr sz="7000">
                <a:solidFill>
                  <a:srgbClr val="FFFFFF"/>
                </a:solidFill>
                <a:latin typeface="Papyrus"/>
                <a:ea typeface="Papyrus"/>
                <a:cs typeface="Papyrus"/>
                <a:sym typeface="Papyrus"/>
              </a:defRPr>
            </a:pPr>
            <a:r>
              <a:t>I produced </a:t>
            </a:r>
            <a:r>
              <a:rPr>
                <a:solidFill>
                  <a:schemeClr val="accent3">
                    <a:satOff val="18648"/>
                    <a:lumOff val="5971"/>
                  </a:schemeClr>
                </a:solidFill>
              </a:rPr>
              <a:t>mock</a:t>
            </a:r>
            <a:r>
              <a:t> IFU data cubes</a:t>
            </a:r>
          </a:p>
        </p:txBody>
      </p:sp>
      <p:sp>
        <p:nvSpPr>
          <p:cNvPr id="1053" name="…by converting a simulated galaxy into what it would look like if it had been observed through a telescope"/>
          <p:cNvSpPr txBox="1"/>
          <p:nvPr/>
        </p:nvSpPr>
        <p:spPr>
          <a:xfrm>
            <a:off x="2998491" y="7332457"/>
            <a:ext cx="18829789" cy="2479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457200">
              <a:lnSpc>
                <a:spcPts val="14900"/>
              </a:lnSpc>
              <a:defRPr sz="6000">
                <a:solidFill>
                  <a:srgbClr val="FFFFFF"/>
                </a:solidFill>
                <a:latin typeface="Papyrus"/>
                <a:ea typeface="Papyrus"/>
                <a:cs typeface="Papyrus"/>
                <a:sym typeface="Papyrus"/>
              </a:defRPr>
            </a:pPr>
            <a:r>
              <a:t>…by converting a </a:t>
            </a:r>
            <a:r>
              <a:rPr>
                <a:solidFill>
                  <a:schemeClr val="accent3">
                    <a:satOff val="18648"/>
                    <a:lumOff val="5971"/>
                  </a:schemeClr>
                </a:solidFill>
              </a:rPr>
              <a:t>simulated galaxy</a:t>
            </a:r>
            <a:r>
              <a:t> into what it would look like if it had been </a:t>
            </a:r>
            <a:r>
              <a:rPr>
                <a:solidFill>
                  <a:schemeClr val="accent3">
                    <a:satOff val="18648"/>
                    <a:lumOff val="5971"/>
                  </a:schemeClr>
                </a:solidFill>
              </a:rPr>
              <a:t>observed through a telescope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3" grpId="2"/>
      <p:bldP build="whole" bldLvl="1" animBg="1" rev="0" advAuto="0" spid="1052"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8" name="With an unrealistically good telescope.."/>
          <p:cNvSpPr txBox="1"/>
          <p:nvPr/>
        </p:nvSpPr>
        <p:spPr>
          <a:xfrm>
            <a:off x="10396370" y="1477980"/>
            <a:ext cx="11340660"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3700"/>
              </a:lnSpc>
              <a:defRPr>
                <a:solidFill>
                  <a:schemeClr val="accent3">
                    <a:satOff val="18648"/>
                    <a:lumOff val="5971"/>
                  </a:schemeClr>
                </a:solidFill>
                <a:latin typeface="Papyrus"/>
                <a:ea typeface="Papyrus"/>
                <a:cs typeface="Papyrus"/>
                <a:sym typeface="Papyrus"/>
              </a:defRPr>
            </a:lvl1pPr>
          </a:lstStyle>
          <a:p>
            <a:pPr/>
            <a:r>
              <a:t>With an unrealistically good telescope..</a:t>
            </a:r>
          </a:p>
        </p:txBody>
      </p:sp>
      <p:pic>
        <p:nvPicPr>
          <p:cNvPr id="1059" name="DD0600_gas_density_map.pdf" descr="DD0600_gas_density_map.pdf"/>
          <p:cNvPicPr>
            <a:picLocks noChangeAspect="1"/>
          </p:cNvPicPr>
          <p:nvPr/>
        </p:nvPicPr>
        <p:blipFill>
          <a:blip r:embed="rId2">
            <a:extLst/>
          </a:blip>
          <a:srcRect l="13807" t="2742" r="18324" b="12811"/>
          <a:stretch>
            <a:fillRect/>
          </a:stretch>
        </p:blipFill>
        <p:spPr>
          <a:xfrm>
            <a:off x="528660" y="2700001"/>
            <a:ext cx="9766970" cy="9748025"/>
          </a:xfrm>
          <a:prstGeom prst="rect">
            <a:avLst/>
          </a:prstGeom>
          <a:ln w="12700">
            <a:miter lim="400000"/>
          </a:ln>
        </p:spPr>
      </p:pic>
      <p:pic>
        <p:nvPicPr>
          <p:cNvPr id="1060" name="res_comparison.jpg" descr="res_comparison.jpg"/>
          <p:cNvPicPr>
            <a:picLocks noChangeAspect="1"/>
          </p:cNvPicPr>
          <p:nvPr/>
        </p:nvPicPr>
        <p:blipFill>
          <a:blip r:embed="rId3">
            <a:extLst/>
          </a:blip>
          <a:srcRect l="8725" t="4522" r="50659" b="11175"/>
          <a:stretch>
            <a:fillRect/>
          </a:stretch>
        </p:blipFill>
        <p:spPr>
          <a:xfrm>
            <a:off x="11183153" y="2754650"/>
            <a:ext cx="9767003" cy="9665171"/>
          </a:xfrm>
          <a:prstGeom prst="rect">
            <a:avLst/>
          </a:prstGeom>
          <a:ln w="12700">
            <a:miter lim="400000"/>
          </a:ln>
        </p:spPr>
      </p:pic>
      <p:sp>
        <p:nvSpPr>
          <p:cNvPr id="1061" name="How it really is…"/>
          <p:cNvSpPr txBox="1"/>
          <p:nvPr/>
        </p:nvSpPr>
        <p:spPr>
          <a:xfrm>
            <a:off x="1752288" y="1267955"/>
            <a:ext cx="773679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How it really is…</a:t>
            </a:r>
          </a:p>
        </p:txBody>
      </p:sp>
      <p:sp>
        <p:nvSpPr>
          <p:cNvPr id="1062" name="How it looks to us"/>
          <p:cNvSpPr txBox="1"/>
          <p:nvPr/>
        </p:nvSpPr>
        <p:spPr>
          <a:xfrm>
            <a:off x="12198303" y="80304"/>
            <a:ext cx="773679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How it looks to us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5" name="With a good telescope.."/>
          <p:cNvSpPr txBox="1"/>
          <p:nvPr/>
        </p:nvSpPr>
        <p:spPr>
          <a:xfrm>
            <a:off x="10396370" y="1267955"/>
            <a:ext cx="11340660"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With a good telescope..</a:t>
            </a:r>
          </a:p>
        </p:txBody>
      </p:sp>
      <p:pic>
        <p:nvPicPr>
          <p:cNvPr id="1066" name="DD0600_gas_density_map.pdf" descr="DD0600_gas_density_map.pdf"/>
          <p:cNvPicPr>
            <a:picLocks noChangeAspect="1"/>
          </p:cNvPicPr>
          <p:nvPr/>
        </p:nvPicPr>
        <p:blipFill>
          <a:blip r:embed="rId2">
            <a:extLst/>
          </a:blip>
          <a:srcRect l="13807" t="2742" r="18324" b="12811"/>
          <a:stretch>
            <a:fillRect/>
          </a:stretch>
        </p:blipFill>
        <p:spPr>
          <a:xfrm>
            <a:off x="528660" y="2700001"/>
            <a:ext cx="9766970" cy="9748025"/>
          </a:xfrm>
          <a:prstGeom prst="rect">
            <a:avLst/>
          </a:prstGeom>
          <a:ln w="12700">
            <a:miter lim="400000"/>
          </a:ln>
        </p:spPr>
      </p:pic>
      <p:sp>
        <p:nvSpPr>
          <p:cNvPr id="1067" name="How it really is…"/>
          <p:cNvSpPr txBox="1"/>
          <p:nvPr/>
        </p:nvSpPr>
        <p:spPr>
          <a:xfrm>
            <a:off x="1752288" y="1267955"/>
            <a:ext cx="773679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How it really is…</a:t>
            </a:r>
          </a:p>
        </p:txBody>
      </p:sp>
      <p:sp>
        <p:nvSpPr>
          <p:cNvPr id="1068" name="How it looks to us"/>
          <p:cNvSpPr txBox="1"/>
          <p:nvPr/>
        </p:nvSpPr>
        <p:spPr>
          <a:xfrm>
            <a:off x="12198303" y="80304"/>
            <a:ext cx="773679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How it looks to us</a:t>
            </a:r>
          </a:p>
        </p:txBody>
      </p:sp>
      <p:pic>
        <p:nvPicPr>
          <p:cNvPr id="1069" name="res_comparison.jpg" descr="res_comparison.jpg"/>
          <p:cNvPicPr>
            <a:picLocks noChangeAspect="1"/>
          </p:cNvPicPr>
          <p:nvPr/>
        </p:nvPicPr>
        <p:blipFill>
          <a:blip r:embed="rId3">
            <a:extLst/>
          </a:blip>
          <a:srcRect l="50387" t="4363" r="9172" b="10386"/>
          <a:stretch>
            <a:fillRect/>
          </a:stretch>
        </p:blipFill>
        <p:spPr>
          <a:xfrm>
            <a:off x="11216888" y="2700001"/>
            <a:ext cx="9699785" cy="974817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72" name="With a typical telescope.."/>
          <p:cNvSpPr txBox="1"/>
          <p:nvPr/>
        </p:nvSpPr>
        <p:spPr>
          <a:xfrm>
            <a:off x="10396370" y="1267955"/>
            <a:ext cx="11340660"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With a typical telescope..</a:t>
            </a:r>
          </a:p>
        </p:txBody>
      </p:sp>
      <p:pic>
        <p:nvPicPr>
          <p:cNvPr id="1073" name="DD0600_gas_density_map.pdf" descr="DD0600_gas_density_map.pdf"/>
          <p:cNvPicPr>
            <a:picLocks noChangeAspect="1"/>
          </p:cNvPicPr>
          <p:nvPr/>
        </p:nvPicPr>
        <p:blipFill>
          <a:blip r:embed="rId2">
            <a:extLst/>
          </a:blip>
          <a:srcRect l="13807" t="2742" r="18324" b="12811"/>
          <a:stretch>
            <a:fillRect/>
          </a:stretch>
        </p:blipFill>
        <p:spPr>
          <a:xfrm>
            <a:off x="528660" y="2700001"/>
            <a:ext cx="9766970" cy="9748025"/>
          </a:xfrm>
          <a:prstGeom prst="rect">
            <a:avLst/>
          </a:prstGeom>
          <a:ln w="12700">
            <a:miter lim="400000"/>
          </a:ln>
        </p:spPr>
      </p:pic>
      <p:sp>
        <p:nvSpPr>
          <p:cNvPr id="1074" name="How it really is…"/>
          <p:cNvSpPr txBox="1"/>
          <p:nvPr/>
        </p:nvSpPr>
        <p:spPr>
          <a:xfrm>
            <a:off x="1752288" y="1267955"/>
            <a:ext cx="773679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How it really is…</a:t>
            </a:r>
          </a:p>
        </p:txBody>
      </p:sp>
      <p:sp>
        <p:nvSpPr>
          <p:cNvPr id="1075" name="How it looks to us"/>
          <p:cNvSpPr txBox="1"/>
          <p:nvPr/>
        </p:nvSpPr>
        <p:spPr>
          <a:xfrm>
            <a:off x="12198303" y="80304"/>
            <a:ext cx="773679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How it looks to us</a:t>
            </a:r>
          </a:p>
        </p:txBody>
      </p:sp>
      <p:pic>
        <p:nvPicPr>
          <p:cNvPr id="1076" name="noise_comparison.jpg" descr="noise_comparison.jpg"/>
          <p:cNvPicPr>
            <a:picLocks noChangeAspect="1"/>
          </p:cNvPicPr>
          <p:nvPr/>
        </p:nvPicPr>
        <p:blipFill>
          <a:blip r:embed="rId3">
            <a:extLst/>
          </a:blip>
          <a:srcRect l="50362" t="3216" r="9217" b="10053"/>
          <a:stretch>
            <a:fillRect/>
          </a:stretch>
        </p:blipFill>
        <p:spPr>
          <a:xfrm>
            <a:off x="11177200" y="2654835"/>
            <a:ext cx="9779099" cy="9864699"/>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79" name="Metallicity profile"/>
          <p:cNvSpPr txBox="1"/>
          <p:nvPr/>
        </p:nvSpPr>
        <p:spPr>
          <a:xfrm>
            <a:off x="5391207" y="279245"/>
            <a:ext cx="13494501"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7000">
                <a:solidFill>
                  <a:schemeClr val="accent3">
                    <a:satOff val="18648"/>
                    <a:lumOff val="5971"/>
                  </a:schemeClr>
                </a:solidFill>
                <a:latin typeface="Papyrus"/>
                <a:ea typeface="Papyrus"/>
                <a:cs typeface="Papyrus"/>
                <a:sym typeface="Papyrus"/>
              </a:defRPr>
            </a:lvl1pPr>
          </a:lstStyle>
          <a:p>
            <a:pPr/>
            <a:r>
              <a:t>Metallicity profile</a:t>
            </a:r>
          </a:p>
        </p:txBody>
      </p:sp>
      <p:sp>
        <p:nvSpPr>
          <p:cNvPr id="1080" name="Rectangle"/>
          <p:cNvSpPr/>
          <p:nvPr/>
        </p:nvSpPr>
        <p:spPr>
          <a:xfrm>
            <a:off x="3900726" y="320830"/>
            <a:ext cx="16096741" cy="12358492"/>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pic>
        <p:nvPicPr>
          <p:cNvPr id="1081" name="Met_tile.jpg" descr="Met_tile.jpg"/>
          <p:cNvPicPr>
            <a:picLocks noChangeAspect="1"/>
          </p:cNvPicPr>
          <p:nvPr/>
        </p:nvPicPr>
        <p:blipFill>
          <a:blip r:embed="rId2">
            <a:extLst/>
          </a:blip>
          <a:srcRect l="0" t="0" r="46597" b="52709"/>
          <a:stretch>
            <a:fillRect/>
          </a:stretch>
        </p:blipFill>
        <p:spPr>
          <a:xfrm>
            <a:off x="4643984" y="319417"/>
            <a:ext cx="8061587" cy="5644421"/>
          </a:xfrm>
          <a:prstGeom prst="rect">
            <a:avLst/>
          </a:prstGeom>
          <a:ln w="12700">
            <a:miter lim="400000"/>
          </a:ln>
        </p:spPr>
      </p:pic>
      <p:sp>
        <p:nvSpPr>
          <p:cNvPr id="1082" name="Acharyya et al. 2020"/>
          <p:cNvSpPr txBox="1"/>
          <p:nvPr/>
        </p:nvSpPr>
        <p:spPr>
          <a:xfrm>
            <a:off x="19516740" y="12071493"/>
            <a:ext cx="5214166" cy="739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642937">
              <a:defRPr i="1" sz="3800">
                <a:solidFill>
                  <a:srgbClr val="FFFFFF"/>
                </a:solidFill>
                <a:latin typeface="Times Roman"/>
                <a:ea typeface="Times Roman"/>
                <a:cs typeface="Times Roman"/>
                <a:sym typeface="Times Roman"/>
              </a:defRPr>
            </a:lvl1pPr>
          </a:lstStyle>
          <a:p>
            <a:pPr/>
            <a:r>
              <a:t>Acharyya et al. 2020</a:t>
            </a:r>
          </a:p>
        </p:txBody>
      </p:sp>
      <p:pic>
        <p:nvPicPr>
          <p:cNvPr id="1083" name="Met_tile.jpg" descr="Met_tile.jpg"/>
          <p:cNvPicPr>
            <a:picLocks noChangeAspect="1"/>
          </p:cNvPicPr>
          <p:nvPr/>
        </p:nvPicPr>
        <p:blipFill>
          <a:blip r:embed="rId2">
            <a:extLst/>
          </a:blip>
          <a:srcRect l="3759" t="0" r="0" b="52728"/>
          <a:stretch>
            <a:fillRect/>
          </a:stretch>
        </p:blipFill>
        <p:spPr>
          <a:xfrm>
            <a:off x="5211515" y="319417"/>
            <a:ext cx="14528501" cy="5642236"/>
          </a:xfrm>
          <a:prstGeom prst="rect">
            <a:avLst/>
          </a:prstGeom>
          <a:ln w="12700">
            <a:miter lim="400000"/>
          </a:ln>
        </p:spPr>
      </p:pic>
      <p:pic>
        <p:nvPicPr>
          <p:cNvPr id="1084" name="Group" descr="Group"/>
          <p:cNvPicPr>
            <a:picLocks noChangeAspect="1"/>
          </p:cNvPicPr>
          <p:nvPr/>
        </p:nvPicPr>
        <p:blipFill>
          <a:blip r:embed="rId2">
            <a:extLst/>
          </a:blip>
          <a:stretch>
            <a:fillRect/>
          </a:stretch>
        </p:blipFill>
        <p:spPr>
          <a:xfrm>
            <a:off x="4643984" y="319417"/>
            <a:ext cx="15096032" cy="11935741"/>
          </a:xfrm>
          <a:prstGeom prst="rect">
            <a:avLst/>
          </a:prstGeom>
          <a:ln w="12700">
            <a:miter lim="400000"/>
          </a:ln>
        </p:spPr>
      </p:pic>
      <p:sp>
        <p:nvSpPr>
          <p:cNvPr id="1085" name="Group"/>
          <p:cNvSpPr txBox="1"/>
          <p:nvPr/>
        </p:nvSpPr>
        <p:spPr>
          <a:xfrm rot="16200000">
            <a:off x="-1043103" y="6120978"/>
            <a:ext cx="11377774" cy="114918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5600">
                <a:solidFill>
                  <a:schemeClr val="accent5"/>
                </a:solidFill>
                <a:latin typeface="Helvetica Neue"/>
                <a:ea typeface="Helvetica Neue"/>
                <a:cs typeface="Helvetica Neue"/>
                <a:sym typeface="Helvetica Neue"/>
              </a:defRPr>
            </a:lvl1pPr>
          </a:lstStyle>
          <a:p>
            <a:pPr/>
            <a:r>
              <a:t>Oxygen abundance</a:t>
            </a:r>
          </a:p>
        </p:txBody>
      </p:sp>
      <p:grpSp>
        <p:nvGrpSpPr>
          <p:cNvPr id="1091" name="Group"/>
          <p:cNvGrpSpPr/>
          <p:nvPr/>
        </p:nvGrpSpPr>
        <p:grpSpPr>
          <a:xfrm>
            <a:off x="4512995" y="1311491"/>
            <a:ext cx="15181272" cy="11372489"/>
            <a:chOff x="-229277" y="-50799"/>
            <a:chExt cx="15181271" cy="11372487"/>
          </a:xfrm>
        </p:grpSpPr>
        <p:sp>
          <p:nvSpPr>
            <p:cNvPr id="1086" name="Distance from center of galaxy (kpc)"/>
            <p:cNvSpPr txBox="1"/>
            <p:nvPr/>
          </p:nvSpPr>
          <p:spPr>
            <a:xfrm>
              <a:off x="435744" y="10383676"/>
              <a:ext cx="14334236" cy="938012"/>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a:solidFill>
                    <a:schemeClr val="accent5"/>
                  </a:solidFill>
                  <a:latin typeface="Helvetica Neue"/>
                  <a:ea typeface="Helvetica Neue"/>
                  <a:cs typeface="Helvetica Neue"/>
                  <a:sym typeface="Helvetica Neue"/>
                </a:defRPr>
              </a:lvl1pPr>
            </a:lstStyle>
            <a:p>
              <a:pPr/>
              <a:r>
                <a:t>Distance from center of galaxy (kpc)</a:t>
              </a:r>
            </a:p>
          </p:txBody>
        </p:sp>
        <p:pic>
          <p:nvPicPr>
            <p:cNvPr id="1087" name="Line Line" descr="Line Line"/>
            <p:cNvPicPr>
              <a:picLocks noChangeAspect="0"/>
            </p:cNvPicPr>
            <p:nvPr/>
          </p:nvPicPr>
          <p:blipFill>
            <a:blip r:embed="rId3">
              <a:extLst/>
            </a:blip>
            <a:stretch>
              <a:fillRect/>
            </a:stretch>
          </p:blipFill>
          <p:spPr>
            <a:xfrm>
              <a:off x="13194566" y="10623730"/>
              <a:ext cx="1757429" cy="457905"/>
            </a:xfrm>
            <a:prstGeom prst="rect">
              <a:avLst/>
            </a:prstGeom>
            <a:effectLst/>
          </p:spPr>
        </p:pic>
        <p:pic>
          <p:nvPicPr>
            <p:cNvPr id="1089" name="Line Line" descr="Line Line"/>
            <p:cNvPicPr>
              <a:picLocks noChangeAspect="0"/>
            </p:cNvPicPr>
            <p:nvPr/>
          </p:nvPicPr>
          <p:blipFill>
            <a:blip r:embed="rId3">
              <a:extLst/>
            </a:blip>
            <a:stretch>
              <a:fillRect/>
            </a:stretch>
          </p:blipFill>
          <p:spPr>
            <a:xfrm rot="16200000">
              <a:off x="-879040" y="598962"/>
              <a:ext cx="1757429" cy="457904"/>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83" grpId="1"/>
      <p:bldP build="whole" bldLvl="1" animBg="1" rev="0" advAuto="0" spid="1084"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lide Number"/>
          <p:cNvSpPr txBox="1"/>
          <p:nvPr>
            <p:ph type="sldNum" sz="quarter" idx="2"/>
          </p:nvPr>
        </p:nvSpPr>
        <p:spPr>
          <a:xfrm>
            <a:off x="12060670" y="13144301"/>
            <a:ext cx="358776"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0" name="Let us first narrow down on the question using Simulations…"/>
          <p:cNvSpPr txBox="1"/>
          <p:nvPr/>
        </p:nvSpPr>
        <p:spPr>
          <a:xfrm>
            <a:off x="2636662" y="3045004"/>
            <a:ext cx="19206791" cy="288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Let us first narrow down on the question using Simulations…</a:t>
            </a:r>
          </a:p>
        </p:txBody>
      </p:sp>
      <p:sp>
        <p:nvSpPr>
          <p:cNvPr id="211" name="…and then we will try to answer it using Observations"/>
          <p:cNvSpPr txBox="1"/>
          <p:nvPr/>
        </p:nvSpPr>
        <p:spPr>
          <a:xfrm>
            <a:off x="3989928" y="7246463"/>
            <a:ext cx="16500259" cy="288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rgbClr val="FFFFFF"/>
                </a:solidFill>
                <a:latin typeface="Papyrus"/>
                <a:ea typeface="Papyrus"/>
                <a:cs typeface="Papyrus"/>
                <a:sym typeface="Papyrus"/>
              </a:defRPr>
            </a:lvl1pPr>
          </a:lstStyle>
          <a:p>
            <a:pPr/>
            <a:r>
              <a:t>…and then we will try to answer it using Observations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94" name="Metallicity profile"/>
          <p:cNvSpPr txBox="1"/>
          <p:nvPr/>
        </p:nvSpPr>
        <p:spPr>
          <a:xfrm>
            <a:off x="5391207" y="279245"/>
            <a:ext cx="13494501"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7000">
                <a:solidFill>
                  <a:schemeClr val="accent3">
                    <a:satOff val="18648"/>
                    <a:lumOff val="5971"/>
                  </a:schemeClr>
                </a:solidFill>
                <a:latin typeface="Papyrus"/>
                <a:ea typeface="Papyrus"/>
                <a:cs typeface="Papyrus"/>
                <a:sym typeface="Papyrus"/>
              </a:defRPr>
            </a:lvl1pPr>
          </a:lstStyle>
          <a:p>
            <a:pPr/>
            <a:r>
              <a:t>Metallicity profile</a:t>
            </a:r>
          </a:p>
        </p:txBody>
      </p:sp>
      <p:grpSp>
        <p:nvGrpSpPr>
          <p:cNvPr id="1098" name="Group"/>
          <p:cNvGrpSpPr/>
          <p:nvPr/>
        </p:nvGrpSpPr>
        <p:grpSpPr>
          <a:xfrm>
            <a:off x="4328412" y="2073741"/>
            <a:ext cx="14437174" cy="10749265"/>
            <a:chOff x="0" y="0"/>
            <a:chExt cx="14437173" cy="10749263"/>
          </a:xfrm>
        </p:grpSpPr>
        <p:pic>
          <p:nvPicPr>
            <p:cNvPr id="1095" name="DD0600_Om=0.5_D16_slope_vs_logOHgrad_vres=30_fixed_noise_binto2_fitupto3.pdf" descr="DD0600_Om=0.5_D16_slope_vs_logOHgrad_vres=30_fixed_noise_binto2_fitupto3.pdf"/>
            <p:cNvPicPr>
              <a:picLocks noChangeAspect="1"/>
            </p:cNvPicPr>
            <p:nvPr/>
          </p:nvPicPr>
          <p:blipFill>
            <a:blip r:embed="rId2">
              <a:extLst/>
            </a:blip>
            <a:stretch>
              <a:fillRect/>
            </a:stretch>
          </p:blipFill>
          <p:spPr>
            <a:xfrm>
              <a:off x="732069" y="0"/>
              <a:ext cx="13686593" cy="10264944"/>
            </a:xfrm>
            <a:prstGeom prst="rect">
              <a:avLst/>
            </a:prstGeom>
            <a:ln w="12700" cap="flat">
              <a:noFill/>
              <a:miter lim="400000"/>
            </a:ln>
            <a:effectLst/>
          </p:spPr>
        </p:pic>
        <p:sp>
          <p:nvSpPr>
            <p:cNvPr id="1096" name="Group"/>
            <p:cNvSpPr txBox="1"/>
            <p:nvPr/>
          </p:nvSpPr>
          <p:spPr>
            <a:xfrm rot="16200000">
              <a:off x="-4022535" y="4028260"/>
              <a:ext cx="9409756" cy="135323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5600">
                  <a:solidFill>
                    <a:schemeClr val="accent5"/>
                  </a:solidFill>
                  <a:latin typeface="Helvetica Neue"/>
                  <a:ea typeface="Helvetica Neue"/>
                  <a:cs typeface="Helvetica Neue"/>
                  <a:sym typeface="Helvetica Neue"/>
                </a:defRPr>
              </a:lvl1pPr>
            </a:lstStyle>
            <a:p>
              <a:pPr/>
              <a:r>
                <a:t>Measured gradient (dex/kpc)</a:t>
              </a:r>
            </a:p>
          </p:txBody>
        </p:sp>
        <p:sp>
          <p:nvSpPr>
            <p:cNvPr id="1097" name="Group"/>
            <p:cNvSpPr txBox="1"/>
            <p:nvPr/>
          </p:nvSpPr>
          <p:spPr>
            <a:xfrm rot="21600000">
              <a:off x="0" y="9396028"/>
              <a:ext cx="14437174" cy="135323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5600">
                  <a:solidFill>
                    <a:schemeClr val="accent5"/>
                  </a:solidFill>
                  <a:latin typeface="Helvetica Neue"/>
                  <a:ea typeface="Helvetica Neue"/>
                  <a:cs typeface="Helvetica Neue"/>
                  <a:sym typeface="Helvetica Neue"/>
                </a:defRPr>
              </a:lvl1pPr>
            </a:lstStyle>
            <a:p>
              <a:pPr/>
              <a:r>
                <a:t>Real gradient (dex/kpc)</a:t>
              </a:r>
            </a:p>
          </p:txBody>
        </p:sp>
      </p:grpSp>
      <p:sp>
        <p:nvSpPr>
          <p:cNvPr id="1099" name="Blurred image"/>
          <p:cNvSpPr txBox="1"/>
          <p:nvPr/>
        </p:nvSpPr>
        <p:spPr>
          <a:xfrm>
            <a:off x="19684489" y="6827798"/>
            <a:ext cx="4345723"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2500"/>
              </a:lnSpc>
              <a:defRPr sz="4000">
                <a:solidFill>
                  <a:srgbClr val="FFFFFF"/>
                </a:solidFill>
                <a:latin typeface="Papyrus"/>
                <a:ea typeface="Papyrus"/>
                <a:cs typeface="Papyrus"/>
                <a:sym typeface="Papyrus"/>
              </a:defRPr>
            </a:lvl1pPr>
          </a:lstStyle>
          <a:p>
            <a:pPr/>
            <a:r>
              <a:t>Blurred image</a:t>
            </a:r>
          </a:p>
        </p:txBody>
      </p:sp>
      <p:sp>
        <p:nvSpPr>
          <p:cNvPr id="1100" name="Sharp image"/>
          <p:cNvSpPr txBox="1"/>
          <p:nvPr/>
        </p:nvSpPr>
        <p:spPr>
          <a:xfrm>
            <a:off x="19684489" y="9674674"/>
            <a:ext cx="4345723" cy="930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2500"/>
              </a:lnSpc>
              <a:defRPr sz="4000">
                <a:solidFill>
                  <a:schemeClr val="accent3">
                    <a:satOff val="18648"/>
                    <a:lumOff val="5971"/>
                  </a:schemeClr>
                </a:solidFill>
                <a:latin typeface="Papyrus"/>
                <a:ea typeface="Papyrus"/>
                <a:cs typeface="Papyrus"/>
                <a:sym typeface="Papyrus"/>
              </a:defRPr>
            </a:lvl1pPr>
          </a:lstStyle>
          <a:p>
            <a:pPr/>
            <a:r>
              <a:t>Sharp image</a:t>
            </a:r>
          </a:p>
        </p:txBody>
      </p:sp>
      <p:pic>
        <p:nvPicPr>
          <p:cNvPr id="1101" name="Line Line" descr="Line Line"/>
          <p:cNvPicPr>
            <a:picLocks noChangeAspect="0"/>
          </p:cNvPicPr>
          <p:nvPr/>
        </p:nvPicPr>
        <p:blipFill>
          <a:blip r:embed="rId3">
            <a:extLst/>
          </a:blip>
          <a:stretch>
            <a:fillRect/>
          </a:stretch>
        </p:blipFill>
        <p:spPr>
          <a:xfrm rot="10800000">
            <a:off x="18730292" y="6827798"/>
            <a:ext cx="1594160" cy="827750"/>
          </a:xfrm>
          <a:prstGeom prst="rect">
            <a:avLst/>
          </a:prstGeom>
        </p:spPr>
      </p:pic>
      <p:pic>
        <p:nvPicPr>
          <p:cNvPr id="1103" name="Line Line" descr="Line Line"/>
          <p:cNvPicPr>
            <a:picLocks noChangeAspect="0"/>
          </p:cNvPicPr>
          <p:nvPr/>
        </p:nvPicPr>
        <p:blipFill>
          <a:blip r:embed="rId4">
            <a:extLst/>
          </a:blip>
          <a:stretch>
            <a:fillRect/>
          </a:stretch>
        </p:blipFill>
        <p:spPr>
          <a:xfrm rot="10800000">
            <a:off x="18730292" y="9725937"/>
            <a:ext cx="1594160" cy="827750"/>
          </a:xfrm>
          <a:prstGeom prst="rect">
            <a:avLst/>
          </a:prstGeom>
        </p:spPr>
      </p:pic>
      <p:pic>
        <p:nvPicPr>
          <p:cNvPr id="1105" name="Line Line" descr="Line Line"/>
          <p:cNvPicPr>
            <a:picLocks noChangeAspect="0"/>
          </p:cNvPicPr>
          <p:nvPr/>
        </p:nvPicPr>
        <p:blipFill>
          <a:blip r:embed="rId5">
            <a:extLst/>
          </a:blip>
          <a:stretch>
            <a:fillRect/>
          </a:stretch>
        </p:blipFill>
        <p:spPr>
          <a:xfrm rot="16200000">
            <a:off x="6103257" y="8277526"/>
            <a:ext cx="2369162" cy="827750"/>
          </a:xfrm>
          <a:prstGeom prst="rect">
            <a:avLst/>
          </a:prstGeom>
        </p:spPr>
      </p:pic>
      <p:sp>
        <p:nvSpPr>
          <p:cNvPr id="1107" name="Poorer image quality leads to artificially shallower gradients"/>
          <p:cNvSpPr txBox="1"/>
          <p:nvPr/>
        </p:nvSpPr>
        <p:spPr>
          <a:xfrm>
            <a:off x="6337754" y="4514374"/>
            <a:ext cx="7761751" cy="1908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2500"/>
              </a:lnSpc>
              <a:defRPr sz="4000">
                <a:solidFill>
                  <a:schemeClr val="accent5"/>
                </a:solidFill>
                <a:latin typeface="Papyrus"/>
                <a:ea typeface="Papyrus"/>
                <a:cs typeface="Papyrus"/>
                <a:sym typeface="Papyrus"/>
              </a:defRPr>
            </a:lvl1pPr>
          </a:lstStyle>
          <a:p>
            <a:pPr/>
            <a:r>
              <a:t>Poorer image quality leads to artificially shallower gradients</a:t>
            </a:r>
          </a:p>
        </p:txBody>
      </p:sp>
      <p:sp>
        <p:nvSpPr>
          <p:cNvPr id="1108" name="Acharyya et al. in prep"/>
          <p:cNvSpPr txBox="1"/>
          <p:nvPr/>
        </p:nvSpPr>
        <p:spPr>
          <a:xfrm>
            <a:off x="19250268" y="12071493"/>
            <a:ext cx="5214166" cy="739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642937">
              <a:defRPr i="1" sz="3800">
                <a:solidFill>
                  <a:srgbClr val="FFFFFF"/>
                </a:solidFill>
                <a:latin typeface="Times Roman"/>
                <a:ea typeface="Times Roman"/>
                <a:cs typeface="Times Roman"/>
                <a:sym typeface="Times Roman"/>
              </a:defRPr>
            </a:lvl1pPr>
          </a:lstStyle>
          <a:p>
            <a:pPr/>
            <a:r>
              <a:t>Acharyya et al. in prep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1105"/>
                                        </p:tgtEl>
                                        <p:attrNameLst>
                                          <p:attrName>style.visibility</p:attrName>
                                        </p:attrNameLst>
                                      </p:cBhvr>
                                      <p:to>
                                        <p:strVal val="visible"/>
                                      </p:to>
                                    </p:set>
                                    <p:animEffect filter="wipe(down)" transition="in">
                                      <p:cBhvr>
                                        <p:cTn id="7" dur="1000"/>
                                        <p:tgtEl>
                                          <p:spTgt spid="1105"/>
                                        </p:tgtEl>
                                      </p:cBhvr>
                                    </p:animEffec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1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7" grpId="2"/>
      <p:bldP build="whole" bldLvl="1" animBg="1" rev="0" advAuto="0" spid="1105"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11" name="inc2.mp4" descr="inc2.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217678" y="1072769"/>
            <a:ext cx="12009753" cy="12009753"/>
          </a:xfrm>
          <a:prstGeom prst="rect">
            <a:avLst/>
          </a:prstGeom>
          <a:ln w="12700">
            <a:miter lim="400000"/>
          </a:ln>
        </p:spPr>
      </p:pic>
      <p:sp>
        <p:nvSpPr>
          <p:cNvPr id="1112" name="Galactocentric distance (kpc)"/>
          <p:cNvSpPr txBox="1"/>
          <p:nvPr/>
        </p:nvSpPr>
        <p:spPr>
          <a:xfrm>
            <a:off x="1307898" y="11908401"/>
            <a:ext cx="11829313" cy="100555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a:solidFill>
                  <a:schemeClr val="accent5"/>
                </a:solidFill>
                <a:latin typeface="Helvetica Neue"/>
                <a:ea typeface="Helvetica Neue"/>
                <a:cs typeface="Helvetica Neue"/>
                <a:sym typeface="Helvetica Neue"/>
              </a:defRPr>
            </a:lvl1pPr>
          </a:lstStyle>
          <a:p>
            <a:pPr/>
            <a:r>
              <a:t>Galactocentric distance (kpc)</a:t>
            </a:r>
          </a:p>
        </p:txBody>
      </p:sp>
      <p:sp>
        <p:nvSpPr>
          <p:cNvPr id="1113" name="log(Z/Z_sol)"/>
          <p:cNvSpPr txBox="1"/>
          <p:nvPr/>
        </p:nvSpPr>
        <p:spPr>
          <a:xfrm rot="16200000">
            <a:off x="-1386981" y="6822339"/>
            <a:ext cx="6090162" cy="8804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5600">
                <a:solidFill>
                  <a:schemeClr val="accent5"/>
                </a:solidFill>
                <a:latin typeface="Helvetica Neue"/>
                <a:ea typeface="Helvetica Neue"/>
                <a:cs typeface="Helvetica Neue"/>
                <a:sym typeface="Helvetica Neue"/>
              </a:defRPr>
            </a:lvl1pPr>
          </a:lstStyle>
          <a:p>
            <a:pPr/>
            <a:r>
              <a:t>log(Z/Z_sol)</a:t>
            </a:r>
          </a:p>
        </p:txBody>
      </p:sp>
      <p:grpSp>
        <p:nvGrpSpPr>
          <p:cNvPr id="1117" name="Group"/>
          <p:cNvGrpSpPr/>
          <p:nvPr/>
        </p:nvGrpSpPr>
        <p:grpSpPr>
          <a:xfrm>
            <a:off x="13202058" y="3354875"/>
            <a:ext cx="11181275" cy="8797083"/>
            <a:chOff x="0" y="0"/>
            <a:chExt cx="11181273" cy="8797081"/>
          </a:xfrm>
        </p:grpSpPr>
        <p:pic>
          <p:nvPicPr>
            <p:cNvPr id="1114" name="delta_Zgrad_vs_inc_fitmajoraxis.pdf" descr="delta_Zgrad_vs_inc_fitmajoraxis.pdf"/>
            <p:cNvPicPr>
              <a:picLocks noChangeAspect="1"/>
            </p:cNvPicPr>
            <p:nvPr/>
          </p:nvPicPr>
          <p:blipFill>
            <a:blip r:embed="rId5">
              <a:extLst/>
            </a:blip>
            <a:srcRect l="7650" t="5671" r="7650" b="5671"/>
            <a:stretch>
              <a:fillRect/>
            </a:stretch>
          </p:blipFill>
          <p:spPr>
            <a:xfrm>
              <a:off x="1213758" y="266"/>
              <a:ext cx="9967402" cy="7824900"/>
            </a:xfrm>
            <a:prstGeom prst="rect">
              <a:avLst/>
            </a:prstGeom>
            <a:ln w="12700" cap="flat">
              <a:noFill/>
              <a:miter lim="400000"/>
            </a:ln>
            <a:effectLst/>
          </p:spPr>
        </p:pic>
        <p:sp>
          <p:nvSpPr>
            <p:cNvPr id="1115" name="Relative offset in gradient (%)"/>
            <p:cNvSpPr txBox="1"/>
            <p:nvPr/>
          </p:nvSpPr>
          <p:spPr>
            <a:xfrm rot="16200000">
              <a:off x="-3743219" y="3743218"/>
              <a:ext cx="8792484" cy="130604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a:solidFill>
                    <a:schemeClr val="accent5"/>
                  </a:solidFill>
                  <a:latin typeface="Helvetica Neue"/>
                  <a:ea typeface="Helvetica Neue"/>
                  <a:cs typeface="Helvetica Neue"/>
                  <a:sym typeface="Helvetica Neue"/>
                </a:defRPr>
              </a:lvl1pPr>
            </a:lstStyle>
            <a:p>
              <a:pPr/>
              <a:r>
                <a:t>Relative offset in gradient (%)</a:t>
              </a:r>
            </a:p>
          </p:txBody>
        </p:sp>
        <p:sp>
          <p:nvSpPr>
            <p:cNvPr id="1116" name="Inclination (degrees)"/>
            <p:cNvSpPr txBox="1"/>
            <p:nvPr/>
          </p:nvSpPr>
          <p:spPr>
            <a:xfrm>
              <a:off x="1213757" y="7791526"/>
              <a:ext cx="9967517" cy="100555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a:solidFill>
                    <a:schemeClr val="accent5"/>
                  </a:solidFill>
                  <a:latin typeface="Helvetica Neue"/>
                  <a:ea typeface="Helvetica Neue"/>
                  <a:cs typeface="Helvetica Neue"/>
                  <a:sym typeface="Helvetica Neue"/>
                </a:defRPr>
              </a:lvl1pPr>
            </a:lstStyle>
            <a:p>
              <a:pPr/>
              <a:r>
                <a:t>Inclination (degrees)</a:t>
              </a:r>
            </a:p>
          </p:txBody>
        </p:sp>
      </p:grpSp>
      <p:sp>
        <p:nvSpPr>
          <p:cNvPr id="1118" name="Rectangle"/>
          <p:cNvSpPr/>
          <p:nvPr/>
        </p:nvSpPr>
        <p:spPr>
          <a:xfrm>
            <a:off x="1219200" y="1041400"/>
            <a:ext cx="12045554" cy="875209"/>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a:defRPr sz="3200">
                <a:solidFill>
                  <a:srgbClr val="37363F"/>
                </a:solidFill>
              </a:defRPr>
            </a:pPr>
          </a:p>
        </p:txBody>
      </p:sp>
      <p:sp>
        <p:nvSpPr>
          <p:cNvPr id="1119" name="Resolution = 0.5’’"/>
          <p:cNvSpPr txBox="1"/>
          <p:nvPr/>
        </p:nvSpPr>
        <p:spPr>
          <a:xfrm>
            <a:off x="7194444" y="2798762"/>
            <a:ext cx="5372312"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latin typeface="Helvetica"/>
                <a:ea typeface="Helvetica"/>
                <a:cs typeface="Helvetica"/>
                <a:sym typeface="Helvetica"/>
              </a:defRPr>
            </a:lvl1pPr>
          </a:lstStyle>
          <a:p>
            <a:pPr/>
            <a:r>
              <a:t>Resolution = 0.5’’</a:t>
            </a:r>
          </a:p>
        </p:txBody>
      </p:sp>
      <p:sp>
        <p:nvSpPr>
          <p:cNvPr id="1120" name="Resolution = 0.5’’"/>
          <p:cNvSpPr txBox="1"/>
          <p:nvPr/>
        </p:nvSpPr>
        <p:spPr>
          <a:xfrm>
            <a:off x="15576444" y="9351962"/>
            <a:ext cx="5372312"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latin typeface="Helvetica"/>
                <a:ea typeface="Helvetica"/>
                <a:cs typeface="Helvetica"/>
                <a:sym typeface="Helvetica"/>
              </a:defRPr>
            </a:lvl1pPr>
          </a:lstStyle>
          <a:p>
            <a:pPr/>
            <a:r>
              <a:t>Resolution = 0.5’’</a:t>
            </a:r>
          </a:p>
        </p:txBody>
      </p:sp>
      <p:sp>
        <p:nvSpPr>
          <p:cNvPr id="1121" name="Effect of inclination"/>
          <p:cNvSpPr txBox="1"/>
          <p:nvPr/>
        </p:nvSpPr>
        <p:spPr>
          <a:xfrm>
            <a:off x="5391207" y="279245"/>
            <a:ext cx="13494501"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7000">
                <a:solidFill>
                  <a:schemeClr val="accent3">
                    <a:satOff val="18648"/>
                    <a:lumOff val="5971"/>
                  </a:schemeClr>
                </a:solidFill>
                <a:latin typeface="Papyrus"/>
                <a:ea typeface="Papyrus"/>
                <a:cs typeface="Papyrus"/>
                <a:sym typeface="Papyrus"/>
              </a:defRPr>
            </a:lvl1pPr>
          </a:lstStyle>
          <a:p>
            <a:pPr/>
            <a:r>
              <a:t>Effect of inclination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50" fill="hold"/>
                                        <p:tgtEl>
                                          <p:spTgt spid="1111"/>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1111"/>
                </p:tgtEl>
              </p:cMediaNode>
            </p:video>
            <p:seq concurrent="1" prevAc="none" nextAc="seek">
              <p:cTn id="12" evtFilter="cancelBubble" nodeType="interactiveSeq" restart="whenNotActive" fill="hold">
                <p:stCondLst>
                  <p:cond delay="0" evt="onClick">
                    <p:tgtEl>
                      <p:spTgt spid="1111"/>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1111"/>
                                        </p:tgtEl>
                                      </p:cBhvr>
                                    </p:cmd>
                                  </p:childTnLst>
                                </p:cTn>
                              </p:par>
                            </p:childTnLst>
                          </p:cTn>
                        </p:par>
                      </p:childTnLst>
                    </p:cTn>
                  </p:par>
                </p:childTnLst>
              </p:cTn>
              <p:nextCondLst>
                <p:cond delay="0" evt="onClick">
                  <p:tgtEl>
                    <p:spTgt spid="1111"/>
                  </p:tgtEl>
                </p:cond>
              </p:nextCondLst>
            </p:seq>
          </p:childTnLst>
        </p:cTn>
      </p:par>
    </p:tnLst>
    <p:bldLst>
      <p:bldP build="whole" bldLvl="1" animBg="1" rev="0" advAuto="0" spid="1117" grpId="2"/>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4" name="Take home messages"/>
          <p:cNvSpPr txBox="1"/>
          <p:nvPr/>
        </p:nvSpPr>
        <p:spPr>
          <a:xfrm>
            <a:off x="2723563" y="902851"/>
            <a:ext cx="18829790"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6100"/>
              </a:lnSpc>
              <a:defRPr sz="7000">
                <a:solidFill>
                  <a:schemeClr val="accent3">
                    <a:satOff val="18648"/>
                    <a:lumOff val="5971"/>
                  </a:schemeClr>
                </a:solidFill>
                <a:latin typeface="Papyrus"/>
                <a:ea typeface="Papyrus"/>
                <a:cs typeface="Papyrus"/>
                <a:sym typeface="Papyrus"/>
              </a:defRPr>
            </a:lvl1pPr>
          </a:lstStyle>
          <a:p>
            <a:pPr/>
            <a:r>
              <a:t>Take home messages</a:t>
            </a:r>
          </a:p>
        </p:txBody>
      </p:sp>
      <p:sp>
        <p:nvSpPr>
          <p:cNvPr id="1125" name="Astronomers do both observing through telescopes and simulating galaxies in a computer.…"/>
          <p:cNvSpPr txBox="1"/>
          <p:nvPr/>
        </p:nvSpPr>
        <p:spPr>
          <a:xfrm>
            <a:off x="597316" y="2972872"/>
            <a:ext cx="23189367" cy="8943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864305" indent="-864305" algn="l" defTabSz="457200">
              <a:lnSpc>
                <a:spcPts val="13700"/>
              </a:lnSpc>
              <a:buSzPct val="75000"/>
              <a:buChar char="•"/>
              <a:defRPr>
                <a:solidFill>
                  <a:srgbClr val="FFFFFF"/>
                </a:solidFill>
                <a:latin typeface="Papyrus"/>
                <a:ea typeface="Papyrus"/>
                <a:cs typeface="Papyrus"/>
                <a:sym typeface="Papyrus"/>
              </a:defRPr>
            </a:pPr>
            <a:r>
              <a:t>Astronomers do both observing through telescopes and simulating galaxies in a computer.</a:t>
            </a:r>
          </a:p>
          <a:p>
            <a:pPr marL="864305" indent="-864305" algn="l" defTabSz="457200">
              <a:lnSpc>
                <a:spcPts val="13700"/>
              </a:lnSpc>
              <a:buSzPct val="75000"/>
              <a:buChar char="•"/>
              <a:defRPr>
                <a:solidFill>
                  <a:srgbClr val="FFFFFF"/>
                </a:solidFill>
                <a:latin typeface="Papyrus"/>
                <a:ea typeface="Papyrus"/>
                <a:cs typeface="Papyrus"/>
                <a:sym typeface="Papyrus"/>
              </a:defRPr>
            </a:pPr>
          </a:p>
          <a:p>
            <a:pPr marL="864305" indent="-864305" algn="l" defTabSz="457200">
              <a:lnSpc>
                <a:spcPts val="13700"/>
              </a:lnSpc>
              <a:buSzPct val="75000"/>
              <a:buChar char="•"/>
              <a:defRPr>
                <a:solidFill>
                  <a:srgbClr val="FFFFFF"/>
                </a:solidFill>
                <a:latin typeface="Papyrus"/>
                <a:ea typeface="Papyrus"/>
                <a:cs typeface="Papyrus"/>
                <a:sym typeface="Papyrus"/>
              </a:defRPr>
            </a:pPr>
            <a:r>
              <a:t>Spectroscopy is an essential tool to study gas in galaxies.</a:t>
            </a:r>
          </a:p>
          <a:p>
            <a:pPr marL="864305" indent="-864305" algn="l" defTabSz="457200">
              <a:lnSpc>
                <a:spcPts val="13700"/>
              </a:lnSpc>
              <a:buSzPct val="75000"/>
              <a:buChar char="•"/>
              <a:defRPr>
                <a:solidFill>
                  <a:srgbClr val="FFFFFF"/>
                </a:solidFill>
                <a:latin typeface="Papyrus"/>
                <a:ea typeface="Papyrus"/>
                <a:cs typeface="Papyrus"/>
                <a:sym typeface="Papyrus"/>
              </a:defRPr>
            </a:pPr>
          </a:p>
          <a:p>
            <a:pPr marL="864305" indent="-864305" algn="l" defTabSz="457200">
              <a:lnSpc>
                <a:spcPts val="13700"/>
              </a:lnSpc>
              <a:buSzPct val="75000"/>
              <a:buChar char="•"/>
              <a:defRPr>
                <a:solidFill>
                  <a:srgbClr val="FFFFFF"/>
                </a:solidFill>
                <a:latin typeface="Papyrus"/>
                <a:ea typeface="Papyrus"/>
                <a:cs typeface="Papyrus"/>
                <a:sym typeface="Papyrus"/>
              </a:defRPr>
            </a:pPr>
            <a:r>
              <a:t>We will be able to see really far back in to the past of the Universe with some upcoming telescopes.</a:t>
            </a:r>
          </a:p>
          <a:p>
            <a:pPr marL="864305" indent="-864305" algn="l" defTabSz="457200">
              <a:lnSpc>
                <a:spcPts val="13700"/>
              </a:lnSpc>
              <a:buSzPct val="75000"/>
              <a:buChar char="•"/>
              <a:defRPr>
                <a:solidFill>
                  <a:srgbClr val="FFFFFF"/>
                </a:solidFill>
                <a:latin typeface="Papyrus"/>
                <a:ea typeface="Papyrus"/>
                <a:cs typeface="Papyrus"/>
                <a:sym typeface="Papyrus"/>
              </a:defRPr>
            </a:pPr>
          </a:p>
          <a:p>
            <a:pPr marL="864305" indent="-864305" algn="l" defTabSz="457200">
              <a:lnSpc>
                <a:spcPts val="13700"/>
              </a:lnSpc>
              <a:buSzPct val="75000"/>
              <a:buChar char="•"/>
              <a:defRPr>
                <a:solidFill>
                  <a:srgbClr val="FFFFFF"/>
                </a:solidFill>
                <a:latin typeface="Papyrus"/>
                <a:ea typeface="Papyrus"/>
                <a:cs typeface="Papyrus"/>
                <a:sym typeface="Papyrus"/>
              </a:defRPr>
            </a:pPr>
            <a:r>
              <a:t>But we need to carefully analyse the blurred images from distant galaxies.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0" name="Thank you!…"/>
          <p:cNvSpPr txBox="1"/>
          <p:nvPr/>
        </p:nvSpPr>
        <p:spPr>
          <a:xfrm>
            <a:off x="6340611" y="3830165"/>
            <a:ext cx="11702778" cy="543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18000">
                <a:solidFill>
                  <a:schemeClr val="accent3">
                    <a:satOff val="18648"/>
                    <a:lumOff val="5971"/>
                  </a:schemeClr>
                </a:solidFill>
                <a:latin typeface="Papyrus"/>
                <a:ea typeface="Papyrus"/>
                <a:cs typeface="Papyrus"/>
                <a:sym typeface="Papyrus"/>
              </a:defRPr>
            </a:pPr>
            <a:r>
              <a:t>Thank you!</a:t>
            </a:r>
          </a:p>
          <a:p>
            <a:pPr>
              <a:defRPr sz="9000">
                <a:solidFill>
                  <a:srgbClr val="FFFFFF"/>
                </a:solidFill>
                <a:latin typeface="Papyrus"/>
                <a:ea typeface="Papyrus"/>
                <a:cs typeface="Papyrus"/>
                <a:sym typeface="Papyrus"/>
              </a:defRPr>
            </a:pPr>
            <a:r>
              <a:t>Questions?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5" name="Why study the high-redshift Universe?"/>
          <p:cNvSpPr txBox="1"/>
          <p:nvPr/>
        </p:nvSpPr>
        <p:spPr>
          <a:xfrm>
            <a:off x="3460126" y="814319"/>
            <a:ext cx="17356664"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7000">
                <a:solidFill>
                  <a:schemeClr val="accent3">
                    <a:satOff val="18648"/>
                    <a:lumOff val="5971"/>
                  </a:schemeClr>
                </a:solidFill>
                <a:latin typeface="Papyrus"/>
                <a:ea typeface="Papyrus"/>
                <a:cs typeface="Papyrus"/>
                <a:sym typeface="Papyrus"/>
              </a:defRPr>
            </a:lvl1pPr>
          </a:lstStyle>
          <a:p>
            <a:pPr/>
            <a:r>
              <a:t>Why study the high-redshift Universe?</a:t>
            </a:r>
          </a:p>
        </p:txBody>
      </p:sp>
      <p:sp>
        <p:nvSpPr>
          <p:cNvPr id="1136" name="Most stars formed during z~2"/>
          <p:cNvSpPr txBox="1"/>
          <p:nvPr/>
        </p:nvSpPr>
        <p:spPr>
          <a:xfrm>
            <a:off x="15555822" y="5032913"/>
            <a:ext cx="8842375" cy="14126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marL="518583" indent="-518583" algn="l" defTabSz="584200">
              <a:buSzPct val="75000"/>
              <a:buChar char="•"/>
              <a:defRPr sz="4200">
                <a:solidFill>
                  <a:srgbClr val="FFFFFF"/>
                </a:solidFill>
                <a:latin typeface="Papyrus"/>
                <a:ea typeface="Papyrus"/>
                <a:cs typeface="Papyrus"/>
                <a:sym typeface="Papyrus"/>
              </a:defRPr>
            </a:lvl1pPr>
          </a:lstStyle>
          <a:p>
            <a:pPr/>
            <a:r>
              <a:t>Most stars formed during z~2</a:t>
            </a:r>
          </a:p>
        </p:txBody>
      </p:sp>
      <p:sp>
        <p:nvSpPr>
          <p:cNvPr id="1137" name="Star formation impacts host galaxy evolution (e.g. metal enrichment)"/>
          <p:cNvSpPr txBox="1"/>
          <p:nvPr/>
        </p:nvSpPr>
        <p:spPr>
          <a:xfrm>
            <a:off x="15511184" y="6914611"/>
            <a:ext cx="9185650" cy="176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18583" indent="-518583" algn="l" defTabSz="584200">
              <a:buSzPct val="75000"/>
              <a:buChar char="•"/>
              <a:defRPr sz="4200">
                <a:solidFill>
                  <a:srgbClr val="FFFFFF"/>
                </a:solidFill>
                <a:latin typeface="Papyrus"/>
                <a:ea typeface="Papyrus"/>
                <a:cs typeface="Papyrus"/>
                <a:sym typeface="Papyrus"/>
              </a:defRPr>
            </a:lvl1pPr>
          </a:lstStyle>
          <a:p>
            <a:pPr/>
            <a:r>
              <a:t>Star formation impacts host galaxy evolution (e.g. metal enrichment)</a:t>
            </a:r>
          </a:p>
        </p:txBody>
      </p:sp>
      <p:grpSp>
        <p:nvGrpSpPr>
          <p:cNvPr id="1140" name="Group"/>
          <p:cNvGrpSpPr/>
          <p:nvPr/>
        </p:nvGrpSpPr>
        <p:grpSpPr>
          <a:xfrm>
            <a:off x="377081" y="3203354"/>
            <a:ext cx="11916153" cy="8963084"/>
            <a:chOff x="0" y="0"/>
            <a:chExt cx="11916151" cy="8963083"/>
          </a:xfrm>
        </p:grpSpPr>
        <p:pic>
          <p:nvPicPr>
            <p:cNvPr id="1138" name="sfr_history.jpg" descr="sfr_history.jpg"/>
            <p:cNvPicPr>
              <a:picLocks noChangeAspect="1"/>
            </p:cNvPicPr>
            <p:nvPr/>
          </p:nvPicPr>
          <p:blipFill>
            <a:blip r:embed="rId3">
              <a:extLst/>
            </a:blip>
            <a:srcRect l="3499" t="24508" r="34298" b="13109"/>
            <a:stretch>
              <a:fillRect/>
            </a:stretch>
          </p:blipFill>
          <p:spPr>
            <a:xfrm>
              <a:off x="0" y="0"/>
              <a:ext cx="11916152" cy="8963084"/>
            </a:xfrm>
            <a:prstGeom prst="rect">
              <a:avLst/>
            </a:prstGeom>
            <a:ln w="12700" cap="flat">
              <a:noFill/>
              <a:miter lim="400000"/>
            </a:ln>
            <a:effectLst/>
          </p:spPr>
        </p:pic>
        <p:sp>
          <p:nvSpPr>
            <p:cNvPr id="1139" name="Madau &amp; Dickinson 2004"/>
            <p:cNvSpPr txBox="1"/>
            <p:nvPr/>
          </p:nvSpPr>
          <p:spPr>
            <a:xfrm>
              <a:off x="18323" y="8359299"/>
              <a:ext cx="4433063"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i="1" sz="3000">
                  <a:latin typeface="Helvetica"/>
                  <a:ea typeface="Helvetica"/>
                  <a:cs typeface="Helvetica"/>
                  <a:sym typeface="Helvetica"/>
                </a:defRPr>
              </a:lvl1pPr>
            </a:lstStyle>
            <a:p>
              <a:pPr/>
              <a:r>
                <a:t>Madau &amp; Dickinson 2004</a:t>
              </a:r>
            </a:p>
          </p:txBody>
        </p:sp>
      </p:grpSp>
      <p:grpSp>
        <p:nvGrpSpPr>
          <p:cNvPr id="1143" name="Group"/>
          <p:cNvGrpSpPr/>
          <p:nvPr/>
        </p:nvGrpSpPr>
        <p:grpSpPr>
          <a:xfrm>
            <a:off x="285755" y="3095178"/>
            <a:ext cx="15170616" cy="9179436"/>
            <a:chOff x="0" y="0"/>
            <a:chExt cx="15170615" cy="9179435"/>
          </a:xfrm>
        </p:grpSpPr>
        <p:pic>
          <p:nvPicPr>
            <p:cNvPr id="1141" name="importance-of-the-1-z-3.png" descr="importance-of-the-1-z-3.png"/>
            <p:cNvPicPr>
              <a:picLocks noChangeAspect="1"/>
            </p:cNvPicPr>
            <p:nvPr/>
          </p:nvPicPr>
          <p:blipFill>
            <a:blip r:embed="rId4">
              <a:extLst/>
            </a:blip>
            <a:stretch>
              <a:fillRect/>
            </a:stretch>
          </p:blipFill>
          <p:spPr>
            <a:xfrm>
              <a:off x="0" y="0"/>
              <a:ext cx="15170616" cy="9143232"/>
            </a:xfrm>
            <a:prstGeom prst="rect">
              <a:avLst/>
            </a:prstGeom>
            <a:ln w="38100" cap="flat">
              <a:solidFill>
                <a:srgbClr val="FFFFFF"/>
              </a:solidFill>
              <a:prstDash val="solid"/>
              <a:miter lim="400000"/>
            </a:ln>
            <a:effectLst/>
          </p:spPr>
        </p:pic>
        <p:sp>
          <p:nvSpPr>
            <p:cNvPr id="1142" name="Labbé 2010"/>
            <p:cNvSpPr txBox="1"/>
            <p:nvPr/>
          </p:nvSpPr>
          <p:spPr>
            <a:xfrm>
              <a:off x="20987" y="8525505"/>
              <a:ext cx="2408260" cy="6539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i="1" sz="3000">
                  <a:solidFill>
                    <a:srgbClr val="FFFFFF"/>
                  </a:solidFill>
                  <a:latin typeface="Helvetica"/>
                  <a:ea typeface="Helvetica"/>
                  <a:cs typeface="Helvetica"/>
                  <a:sym typeface="Helvetica"/>
                </a:defRPr>
              </a:lvl1pPr>
            </a:lstStyle>
            <a:p>
              <a:pPr/>
              <a:r>
                <a:t>Labbé 2010</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1140"/>
                                        </p:tgtEl>
                                        <p:attrNameLst>
                                          <p:attrName>style.opacity</p:attrName>
                                        </p:attrNameLst>
                                      </p:cBhvr>
                                      <p:to>
                                        <p:strVal val="0.20"/>
                                      </p:to>
                                    </p:set>
                                    <p:animEffect filter="image" prLst="opacity: 0.20; ">
                                      <p:cBhvr>
                                        <p:cTn id="7" dur="indefinite" fill="hold"/>
                                        <p:tgtEl>
                                          <p:spTgt spid="1140"/>
                                        </p:tgtEl>
                                      </p:cBhvr>
                                    </p:animEffect>
                                  </p:childTnLst>
                                </p:cTn>
                              </p:par>
                            </p:childTnLst>
                          </p:cTn>
                        </p:par>
                        <p:par>
                          <p:cTn id="8" fill="hold">
                            <p:stCondLst>
                              <p:cond delay="0"/>
                            </p:stCondLst>
                            <p:childTnLst>
                              <p:par>
                                <p:cTn id="9" presetClass="entr" nodeType="afterEffect" presetSubtype="0" presetID="1" grpId="2" fill="hold">
                                  <p:stCondLst>
                                    <p:cond delay="0"/>
                                  </p:stCondLst>
                                  <p:iterate type="el" backwards="0">
                                    <p:tmAbs val="0"/>
                                  </p:iterate>
                                  <p:childTnLst>
                                    <p:set>
                                      <p:cBhvr>
                                        <p:cTn id="10" fill="hold"/>
                                        <p:tgtEl>
                                          <p:spTgt spid="1137"/>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40" grpId="1"/>
      <p:bldP build="whole" bldLvl="1" animBg="1" rev="0" advAuto="0" spid="1143" grpId="3"/>
      <p:bldP build="whole" bldLvl="1" animBg="1" rev="0" advAuto="0" spid="1137"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lide Number"/>
          <p:cNvSpPr txBox="1"/>
          <p:nvPr>
            <p:ph type="sldNum" sz="quarter" idx="2"/>
          </p:nvPr>
        </p:nvSpPr>
        <p:spPr>
          <a:xfrm>
            <a:off x="12060670" y="13144301"/>
            <a:ext cx="358776"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4" name="25mpc240_agn_gal0_zgas_1e-51e-1_opac3e13_1080p_short.mp4" descr="25mpc240_agn_gal0_zgas_1e-51e-1_opac3e13_1080p_short.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365023" y="1981119"/>
            <a:ext cx="19750069" cy="11109413"/>
          </a:xfrm>
          <a:prstGeom prst="rect">
            <a:avLst/>
          </a:prstGeom>
          <a:ln w="12700">
            <a:miter lim="400000"/>
          </a:ln>
        </p:spPr>
      </p:pic>
      <p:sp>
        <p:nvSpPr>
          <p:cNvPr id="215" name="A Universe was born…"/>
          <p:cNvSpPr txBox="1"/>
          <p:nvPr/>
        </p:nvSpPr>
        <p:spPr>
          <a:xfrm>
            <a:off x="5904935" y="224710"/>
            <a:ext cx="12670245"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A Universe was born…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010"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4"/>
                </p:tgtEl>
              </p:cMediaNode>
            </p:video>
            <p:seq concurrent="1" prevAc="none" nextAc="seek">
              <p:cTn id="8" evtFilter="cancelBubble" nodeType="interactiveSeq" restart="whenNotActive" fill="hold">
                <p:stCondLst>
                  <p:cond delay="0" evt="onClick">
                    <p:tgtEl>
                      <p:spTgt spid="21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14"/>
                                        </p:tgtEl>
                                      </p:cBhvr>
                                    </p:cmd>
                                  </p:childTnLst>
                                </p:cTn>
                              </p:par>
                            </p:childTnLst>
                          </p:cTn>
                        </p:par>
                      </p:childTnLst>
                    </p:cTn>
                  </p:par>
                </p:childTnLst>
              </p:cTn>
              <p:nextCondLst>
                <p:cond delay="0" evt="onClick">
                  <p:tgtEl>
                    <p:spTgt spid="2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lide Number"/>
          <p:cNvSpPr txBox="1"/>
          <p:nvPr>
            <p:ph type="sldNum" sz="quarter" idx="2"/>
          </p:nvPr>
        </p:nvSpPr>
        <p:spPr>
          <a:xfrm>
            <a:off x="12060670" y="13144301"/>
            <a:ext cx="358776"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Inside the Universe, galaxies were born.."/>
          <p:cNvSpPr txBox="1"/>
          <p:nvPr/>
        </p:nvSpPr>
        <p:spPr>
          <a:xfrm>
            <a:off x="2458789" y="1131498"/>
            <a:ext cx="19562537"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Inside the Universe, galaxies were born..</a:t>
            </a:r>
          </a:p>
        </p:txBody>
      </p:sp>
      <p:pic>
        <p:nvPicPr>
          <p:cNvPr id="221" name="goldbaum16a.m4v" descr="goldbaum16a.m4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39207" y="3725022"/>
            <a:ext cx="9685066" cy="8371246"/>
          </a:xfrm>
          <a:prstGeom prst="rect">
            <a:avLst/>
          </a:prstGeom>
          <a:ln w="12700">
            <a:miter lim="400000"/>
          </a:ln>
        </p:spPr>
      </p:pic>
      <p:pic>
        <p:nvPicPr>
          <p:cNvPr id="222" name="goldbaum16a_vr_short.mp4" descr="goldbaum16a_vr_short.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8958693" y="3694008"/>
            <a:ext cx="14882215" cy="837124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5041" fill="hold"/>
                                        <p:tgtEl>
                                          <p:spTgt spid="221"/>
                                        </p:tgtEl>
                                      </p:cBhvr>
                                    </p:cmd>
                                  </p:childTnLst>
                                </p:cTn>
                              </p:par>
                            </p:childTnLst>
                          </p:cTn>
                        </p:par>
                        <p:par>
                          <p:cTn id="7" fill="hold">
                            <p:stCondLst>
                              <p:cond delay="25041"/>
                            </p:stCondLst>
                            <p:childTnLst>
                              <p:par>
                                <p:cTn id="8" presetClass="mediacall" nodeType="afterEffect" presetSubtype="0" presetID="1" grpId="2" fill="hold">
                                  <p:stCondLst>
                                    <p:cond delay="0"/>
                                  </p:stCondLst>
                                  <p:childTnLst>
                                    <p:cmd type="call" cmd="playFrom(0.0)">
                                      <p:cBhvr>
                                        <p:cTn id="9" dur="10239"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221"/>
                </p:tgtEl>
              </p:cMediaNode>
            </p:video>
            <p:seq concurrent="1" prevAc="none" nextAc="seek">
              <p:cTn id="11" evtFilter="cancelBubble" nodeType="interactiveSeq" restart="whenNotActive" fill="hold">
                <p:stCondLst>
                  <p:cond delay="0" evt="onClick">
                    <p:tgtEl>
                      <p:spTgt spid="221"/>
                    </p:tgtEl>
                  </p:cond>
                </p:stCondLst>
                <p:endSync delay="0" evt="end">
                  <p:rtn val="all"/>
                </p:endSync>
                <p:childTnLst>
                  <p:par>
                    <p:cTn id="12" fill="hold">
                      <p:stCondLst>
                        <p:cond delay="0"/>
                      </p:stCondLst>
                      <p:childTnLst>
                        <p:par>
                          <p:cTn id="13" fill="hold">
                            <p:stCondLst>
                              <p:cond delay="0"/>
                            </p:stCondLst>
                            <p:childTnLst>
                              <p:par>
                                <p:cTn id="14" presetClass="mediacall" nodeType="clickEffect" presetSubtype="0" presetID="2" fill="hold">
                                  <p:stCondLst>
                                    <p:cond delay="0"/>
                                  </p:stCondLst>
                                  <p:childTnLst>
                                    <p:cmd type="call" cmd="togglePause">
                                      <p:cBhvr>
                                        <p:cTn id="15" dur="1" fill="hold"/>
                                        <p:tgtEl>
                                          <p:spTgt spid="221"/>
                                        </p:tgtEl>
                                      </p:cBhvr>
                                    </p:cmd>
                                  </p:childTnLst>
                                </p:cTn>
                              </p:par>
                            </p:childTnLst>
                          </p:cTn>
                        </p:par>
                      </p:childTnLst>
                    </p:cTn>
                  </p:par>
                </p:childTnLst>
              </p:cTn>
              <p:nextCondLst>
                <p:cond delay="0" evt="onClick">
                  <p:tgtEl>
                    <p:spTgt spid="221"/>
                  </p:tgtEl>
                </p:cond>
              </p:nextCondLst>
            </p:seq>
            <p:video fullScrn="0">
              <p:cMediaNode mute="0" showWhenStopped="1" numSld="1" vol="100000">
                <p:cTn id="16" fill="hold" display="0">
                  <p:stCondLst>
                    <p:cond delay="indefinite"/>
                  </p:stCondLst>
                </p:cTn>
                <p:tgtEl>
                  <p:spTgt spid="222"/>
                </p:tgtEl>
              </p:cMediaNode>
            </p:video>
            <p:seq concurrent="1" prevAc="none" nextAc="seek">
              <p:cTn id="17" evtFilter="cancelBubble" nodeType="interactiveSeq" restart="whenNotActive" fill="hold">
                <p:stCondLst>
                  <p:cond delay="0" evt="onClick">
                    <p:tgtEl>
                      <p:spTgt spid="222"/>
                    </p:tgtEl>
                  </p:cond>
                </p:stCondLst>
                <p:endSync delay="0" evt="end">
                  <p:rtn val="all"/>
                </p:endSync>
                <p:childTnLst>
                  <p:par>
                    <p:cTn id="18" fill="hold">
                      <p:stCondLst>
                        <p:cond delay="0"/>
                      </p:stCondLst>
                      <p:childTnLst>
                        <p:par>
                          <p:cTn id="19" fill="hold">
                            <p:stCondLst>
                              <p:cond delay="0"/>
                            </p:stCondLst>
                            <p:childTnLst>
                              <p:par>
                                <p:cTn id="20" presetClass="mediacall" nodeType="clickEffect" presetSubtype="0" presetID="2" fill="hold">
                                  <p:stCondLst>
                                    <p:cond delay="0"/>
                                  </p:stCondLst>
                                  <p:childTnLst>
                                    <p:cmd type="call" cmd="togglePause">
                                      <p:cBhvr>
                                        <p:cTn id="21" dur="1" fill="hold"/>
                                        <p:tgtEl>
                                          <p:spTgt spid="222"/>
                                        </p:tgtEl>
                                      </p:cBhvr>
                                    </p:cmd>
                                  </p:childTnLst>
                                </p:cTn>
                              </p:par>
                            </p:childTnLst>
                          </p:cTn>
                        </p:par>
                      </p:childTnLst>
                    </p:cTn>
                  </p:par>
                </p:childTnLst>
              </p:cTn>
              <p:nextCondLst>
                <p:cond delay="0" evt="onClick">
                  <p:tgtEl>
                    <p:spTgt spid="22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lide Number"/>
          <p:cNvSpPr txBox="1"/>
          <p:nvPr>
            <p:ph type="sldNum" sz="quarter" idx="2"/>
          </p:nvPr>
        </p:nvSpPr>
        <p:spPr>
          <a:xfrm>
            <a:off x="12060670" y="13144301"/>
            <a:ext cx="358776"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5" name="krumholz07a.mp4" descr="krumholz07a.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066490" y="2728475"/>
            <a:ext cx="22233264" cy="10161296"/>
          </a:xfrm>
          <a:prstGeom prst="rect">
            <a:avLst/>
          </a:prstGeom>
          <a:ln w="12700">
            <a:miter lim="400000"/>
          </a:ln>
        </p:spPr>
      </p:pic>
      <p:sp>
        <p:nvSpPr>
          <p:cNvPr id="226" name="Inside the galaxies, stars were born.."/>
          <p:cNvSpPr txBox="1"/>
          <p:nvPr/>
        </p:nvSpPr>
        <p:spPr>
          <a:xfrm>
            <a:off x="2458789" y="1131498"/>
            <a:ext cx="19562537"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Inside the galaxies, stars were born..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5000"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5"/>
                </p:tgtEl>
              </p:cMediaNode>
            </p:video>
            <p:seq concurrent="1" prevAc="none" nextAc="seek">
              <p:cTn id="8" evtFilter="cancelBubble" nodeType="interactiveSeq" restart="whenNotActive" fill="hold">
                <p:stCondLst>
                  <p:cond delay="0" evt="onClick">
                    <p:tgtEl>
                      <p:spTgt spid="22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25"/>
                                        </p:tgtEl>
                                      </p:cBhvr>
                                    </p:cmd>
                                  </p:childTnLst>
                                </p:cTn>
                              </p:par>
                            </p:childTnLst>
                          </p:cTn>
                        </p:par>
                      </p:childTnLst>
                    </p:cTn>
                  </p:par>
                </p:childTnLst>
              </p:cTn>
              <p:nextCondLst>
                <p:cond delay="0" evt="onClick">
                  <p:tgtEl>
                    <p:spTgt spid="22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lide Number"/>
          <p:cNvSpPr txBox="1"/>
          <p:nvPr>
            <p:ph type="sldNum" sz="quarter" idx="2"/>
          </p:nvPr>
        </p:nvSpPr>
        <p:spPr>
          <a:xfrm>
            <a:off x="12060670" y="13144301"/>
            <a:ext cx="358776" cy="59551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1" name="Group"/>
          <p:cNvGrpSpPr/>
          <p:nvPr/>
        </p:nvGrpSpPr>
        <p:grpSpPr>
          <a:xfrm>
            <a:off x="6861861" y="1671666"/>
            <a:ext cx="10148566" cy="10372668"/>
            <a:chOff x="0" y="0"/>
            <a:chExt cx="10148565" cy="10372666"/>
          </a:xfrm>
        </p:grpSpPr>
        <p:pic>
          <p:nvPicPr>
            <p:cNvPr id="229" name="3_30.gif" descr="3_30.gif"/>
            <p:cNvPicPr>
              <a:picLocks noChangeAspect="1"/>
            </p:cNvPicPr>
            <p:nvPr/>
          </p:nvPicPr>
          <p:blipFill>
            <a:blip r:embed="rId2">
              <a:extLst/>
            </a:blip>
            <a:stretch>
              <a:fillRect/>
            </a:stretch>
          </p:blipFill>
          <p:spPr>
            <a:xfrm>
              <a:off x="0" y="0"/>
              <a:ext cx="10148566" cy="10372667"/>
            </a:xfrm>
            <a:prstGeom prst="rect">
              <a:avLst/>
            </a:prstGeom>
            <a:ln w="12700" cap="flat">
              <a:noFill/>
              <a:miter lim="400000"/>
            </a:ln>
            <a:effectLst/>
          </p:spPr>
        </p:pic>
        <p:sp>
          <p:nvSpPr>
            <p:cNvPr id="230" name="http://wtlab.iis.u-tokyo.ac.jp/wataru/lecture/rst/Sect20/A7.html"/>
            <p:cNvSpPr txBox="1"/>
            <p:nvPr/>
          </p:nvSpPr>
          <p:spPr>
            <a:xfrm>
              <a:off x="178441" y="9820437"/>
              <a:ext cx="5552657" cy="4089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457200">
                <a:lnSpc>
                  <a:spcPts val="9800"/>
                </a:lnSpc>
                <a:defRPr i="1" sz="1800">
                  <a:solidFill>
                    <a:srgbClr val="FFFFFF"/>
                  </a:solidFill>
                  <a:latin typeface="Times Roman"/>
                  <a:ea typeface="Times Roman"/>
                  <a:cs typeface="Times Roman"/>
                  <a:sym typeface="Times Roman"/>
                </a:defRPr>
              </a:lvl1pPr>
            </a:lstStyle>
            <a:p>
              <a:pPr/>
              <a:r>
                <a:t>http://wtlab.iis.u-tokyo.ac.jp/wataru/lecture/rst/Sect20/A7.html</a:t>
              </a:r>
            </a:p>
          </p:txBody>
        </p:sp>
      </p:grpSp>
      <p:sp>
        <p:nvSpPr>
          <p:cNvPr id="232" name="..and stars produce elements through fusion"/>
          <p:cNvSpPr txBox="1"/>
          <p:nvPr/>
        </p:nvSpPr>
        <p:spPr>
          <a:xfrm>
            <a:off x="2154875" y="224710"/>
            <a:ext cx="19562537" cy="1514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7000">
                <a:solidFill>
                  <a:schemeClr val="accent3">
                    <a:satOff val="18648"/>
                    <a:lumOff val="5971"/>
                  </a:schemeClr>
                </a:solidFill>
                <a:latin typeface="Papyrus"/>
                <a:ea typeface="Papyrus"/>
                <a:cs typeface="Papyrus"/>
                <a:sym typeface="Papyrus"/>
              </a:defRPr>
            </a:lvl1pPr>
          </a:lstStyle>
          <a:p>
            <a:pPr/>
            <a:r>
              <a:t>..and stars produce elements through fusion</a:t>
            </a:r>
          </a:p>
        </p:txBody>
      </p:sp>
      <p:sp>
        <p:nvSpPr>
          <p:cNvPr id="233" name="..and these elements form the building blocks of life!"/>
          <p:cNvSpPr txBox="1"/>
          <p:nvPr/>
        </p:nvSpPr>
        <p:spPr>
          <a:xfrm>
            <a:off x="3111355" y="12148136"/>
            <a:ext cx="17649578" cy="1311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rgbClr val="FFFFFF"/>
                </a:solidFill>
                <a:latin typeface="Papyrus"/>
                <a:ea typeface="Papyrus"/>
                <a:cs typeface="Papyrus"/>
                <a:sym typeface="Papyrus"/>
              </a:defRPr>
            </a:lvl1pPr>
          </a:lstStyle>
          <a:p>
            <a:pPr/>
            <a:r>
              <a:t>..and these elements form the building blocks of life!</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3.png"/></Relationships>

</file>

<file path=ppt/theme/_rels/theme2.xml.rels><?xml version="1.0" encoding="UTF-8"?>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